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7" r:id="rId3"/>
  </p:sldIdLst>
  <p:sldSz cx="32918400" cy="21945600"/>
  <p:notesSz cx="6858000" cy="9144000"/>
  <p:defaultTextStyle>
    <a:defPPr>
      <a:defRPr lang="en-US"/>
    </a:defPPr>
    <a:lvl1pPr marL="0" algn="l" defTabSz="3134552" rtl="0" eaLnBrk="1" latinLnBrk="0" hangingPunct="1">
      <a:defRPr sz="6142" kern="1200">
        <a:solidFill>
          <a:schemeClr val="tx1"/>
        </a:solidFill>
        <a:latin typeface="+mn-lt"/>
        <a:ea typeface="+mn-ea"/>
        <a:cs typeface="+mn-cs"/>
      </a:defRPr>
    </a:lvl1pPr>
    <a:lvl2pPr marL="1567277" algn="l" defTabSz="3134552" rtl="0" eaLnBrk="1" latinLnBrk="0" hangingPunct="1">
      <a:defRPr sz="6142" kern="1200">
        <a:solidFill>
          <a:schemeClr val="tx1"/>
        </a:solidFill>
        <a:latin typeface="+mn-lt"/>
        <a:ea typeface="+mn-ea"/>
        <a:cs typeface="+mn-cs"/>
      </a:defRPr>
    </a:lvl2pPr>
    <a:lvl3pPr marL="3134552" algn="l" defTabSz="3134552" rtl="0" eaLnBrk="1" latinLnBrk="0" hangingPunct="1">
      <a:defRPr sz="6142" kern="1200">
        <a:solidFill>
          <a:schemeClr val="tx1"/>
        </a:solidFill>
        <a:latin typeface="+mn-lt"/>
        <a:ea typeface="+mn-ea"/>
        <a:cs typeface="+mn-cs"/>
      </a:defRPr>
    </a:lvl3pPr>
    <a:lvl4pPr marL="4701829" algn="l" defTabSz="3134552" rtl="0" eaLnBrk="1" latinLnBrk="0" hangingPunct="1">
      <a:defRPr sz="6142" kern="1200">
        <a:solidFill>
          <a:schemeClr val="tx1"/>
        </a:solidFill>
        <a:latin typeface="+mn-lt"/>
        <a:ea typeface="+mn-ea"/>
        <a:cs typeface="+mn-cs"/>
      </a:defRPr>
    </a:lvl4pPr>
    <a:lvl5pPr marL="6269105" algn="l" defTabSz="3134552" rtl="0" eaLnBrk="1" latinLnBrk="0" hangingPunct="1">
      <a:defRPr sz="6142" kern="1200">
        <a:solidFill>
          <a:schemeClr val="tx1"/>
        </a:solidFill>
        <a:latin typeface="+mn-lt"/>
        <a:ea typeface="+mn-ea"/>
        <a:cs typeface="+mn-cs"/>
      </a:defRPr>
    </a:lvl5pPr>
    <a:lvl6pPr marL="7836382" algn="l" defTabSz="3134552" rtl="0" eaLnBrk="1" latinLnBrk="0" hangingPunct="1">
      <a:defRPr sz="6142" kern="1200">
        <a:solidFill>
          <a:schemeClr val="tx1"/>
        </a:solidFill>
        <a:latin typeface="+mn-lt"/>
        <a:ea typeface="+mn-ea"/>
        <a:cs typeface="+mn-cs"/>
      </a:defRPr>
    </a:lvl6pPr>
    <a:lvl7pPr marL="9403659" algn="l" defTabSz="3134552" rtl="0" eaLnBrk="1" latinLnBrk="0" hangingPunct="1">
      <a:defRPr sz="6142" kern="1200">
        <a:solidFill>
          <a:schemeClr val="tx1"/>
        </a:solidFill>
        <a:latin typeface="+mn-lt"/>
        <a:ea typeface="+mn-ea"/>
        <a:cs typeface="+mn-cs"/>
      </a:defRPr>
    </a:lvl7pPr>
    <a:lvl8pPr marL="10970935" algn="l" defTabSz="3134552" rtl="0" eaLnBrk="1" latinLnBrk="0" hangingPunct="1">
      <a:defRPr sz="6142" kern="1200">
        <a:solidFill>
          <a:schemeClr val="tx1"/>
        </a:solidFill>
        <a:latin typeface="+mn-lt"/>
        <a:ea typeface="+mn-ea"/>
        <a:cs typeface="+mn-cs"/>
      </a:defRPr>
    </a:lvl8pPr>
    <a:lvl9pPr marL="12538212" algn="l" defTabSz="3134552" rtl="0" eaLnBrk="1" latinLnBrk="0" hangingPunct="1">
      <a:defRPr sz="61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198" userDrawn="1">
          <p15:clr>
            <a:srgbClr val="A4A3A4"/>
          </p15:clr>
        </p15:guide>
        <p15:guide id="6" pos="2053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0F7"/>
    <a:srgbClr val="CDD2DE"/>
    <a:srgbClr val="F3F5FA"/>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94556" autoAdjust="0"/>
  </p:normalViewPr>
  <p:slideViewPr>
    <p:cSldViewPr snapToGrid="0" snapToObjects="1" showGuides="1">
      <p:cViewPr varScale="1">
        <p:scale>
          <a:sx n="35" d="100"/>
          <a:sy n="35" d="100"/>
        </p:scale>
        <p:origin x="2088" y="240"/>
      </p:cViewPr>
      <p:guideLst>
        <p:guide orient="horz" pos="2212"/>
        <p:guide orient="horz" pos="192"/>
        <p:guide orient="horz" pos="13440"/>
        <p:guide orient="horz"/>
        <p:guide pos="198"/>
        <p:guide pos="2053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C7264C-12E2-1540-A263-6F8FF3D79E0E}"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EC07F088-3A7D-B04C-80B7-2AE1C73F1099}">
      <dgm:prSet phldrT="[Text]" custT="1"/>
      <dgm:spPr/>
      <dgm:t>
        <a:bodyPr/>
        <a:lstStyle/>
        <a:p>
          <a:r>
            <a:rPr lang="en-US" sz="2000" dirty="0">
              <a:latin typeface="Times New Roman" panose="02020603050405020304" pitchFamily="18" charset="0"/>
              <a:cs typeface="Times New Roman" panose="02020603050405020304" pitchFamily="18" charset="0"/>
            </a:rPr>
            <a:t>Labor</a:t>
          </a:r>
        </a:p>
      </dgm:t>
    </dgm:pt>
    <dgm:pt modelId="{838A69A7-03B2-6841-A99C-9980DC47AA97}" type="parTrans" cxnId="{C65617BD-7339-F346-88E2-D2D3B176397A}">
      <dgm:prSet/>
      <dgm:spPr/>
      <dgm:t>
        <a:bodyPr/>
        <a:lstStyle/>
        <a:p>
          <a:endParaRPr lang="en-US"/>
        </a:p>
      </dgm:t>
    </dgm:pt>
    <dgm:pt modelId="{9520695F-C443-B143-BBDE-5B966CC701F6}" type="sibTrans" cxnId="{C65617BD-7339-F346-88E2-D2D3B176397A}">
      <dgm:prSet/>
      <dgm:spPr/>
      <dgm:t>
        <a:bodyPr/>
        <a:lstStyle/>
        <a:p>
          <a:endParaRPr lang="en-US"/>
        </a:p>
      </dgm:t>
    </dgm:pt>
    <dgm:pt modelId="{8557F7B2-E817-E147-8975-9F98E9225F43}">
      <dgm:prSet phldrT="[Text]" custT="1"/>
      <dgm:spPr/>
      <dgm:t>
        <a:bodyPr/>
        <a:lstStyle/>
        <a:p>
          <a:r>
            <a:rPr lang="en-US" sz="1600" b="0" i="0" dirty="0">
              <a:latin typeface="Times New Roman" panose="02020603050405020304" pitchFamily="18" charset="0"/>
              <a:cs typeface="Times New Roman" panose="02020603050405020304" pitchFamily="18" charset="0"/>
            </a:rPr>
            <a:t>Female</a:t>
          </a:r>
        </a:p>
      </dgm:t>
    </dgm:pt>
    <dgm:pt modelId="{7F6FDE38-7772-B542-A25B-5B41632E4F13}" type="parTrans" cxnId="{36CE73DD-7CA2-F34F-A884-BD78846AC09F}">
      <dgm:prSet/>
      <dgm:spPr/>
      <dgm:t>
        <a:bodyPr/>
        <a:lstStyle/>
        <a:p>
          <a:endParaRPr lang="en-US"/>
        </a:p>
      </dgm:t>
    </dgm:pt>
    <dgm:pt modelId="{65A5F460-15AE-8A4D-9561-6EA2BFCD5C2C}" type="sibTrans" cxnId="{36CE73DD-7CA2-F34F-A884-BD78846AC09F}">
      <dgm:prSet/>
      <dgm:spPr/>
      <dgm:t>
        <a:bodyPr/>
        <a:lstStyle/>
        <a:p>
          <a:endParaRPr lang="en-US"/>
        </a:p>
      </dgm:t>
    </dgm:pt>
    <dgm:pt modelId="{C81FC149-E088-5447-BF59-35736B1BB74D}">
      <dgm:prSet phldrT="[Text]" custT="1"/>
      <dgm:spPr/>
      <dgm:t>
        <a:bodyPr/>
        <a:lstStyle/>
        <a:p>
          <a:r>
            <a:rPr lang="en-US" sz="1400" b="0" i="0" dirty="0">
              <a:latin typeface="Times New Roman" panose="02020603050405020304" pitchFamily="18" charset="0"/>
              <a:cs typeface="Times New Roman" panose="02020603050405020304" pitchFamily="18" charset="0"/>
            </a:rPr>
            <a:t>Invest</a:t>
          </a:r>
        </a:p>
      </dgm:t>
    </dgm:pt>
    <dgm:pt modelId="{DF32B5AC-CE37-2345-A3C2-D1800EAE201D}" type="parTrans" cxnId="{C61B9B05-87CE-0948-9F5A-E5E1C5A65683}">
      <dgm:prSet/>
      <dgm:spPr/>
      <dgm:t>
        <a:bodyPr/>
        <a:lstStyle/>
        <a:p>
          <a:endParaRPr lang="en-US"/>
        </a:p>
      </dgm:t>
    </dgm:pt>
    <dgm:pt modelId="{DC5FD5B7-F331-0E47-B428-D9553BF571B6}" type="sibTrans" cxnId="{C61B9B05-87CE-0948-9F5A-E5E1C5A65683}">
      <dgm:prSet/>
      <dgm:spPr/>
      <dgm:t>
        <a:bodyPr/>
        <a:lstStyle/>
        <a:p>
          <a:endParaRPr lang="en-US"/>
        </a:p>
      </dgm:t>
    </dgm:pt>
    <dgm:pt modelId="{4CE2CC31-8476-C343-AEA4-4FEF6713019D}">
      <dgm:prSet phldrT="[Text]" custT="1"/>
      <dgm:spPr/>
      <dgm:t>
        <a:bodyPr/>
        <a:lstStyle/>
        <a:p>
          <a:r>
            <a:rPr lang="en-US" sz="1400" b="0" i="0" dirty="0">
              <a:latin typeface="Times New Roman" panose="02020603050405020304" pitchFamily="18" charset="0"/>
              <a:cs typeface="Times New Roman" panose="02020603050405020304" pitchFamily="18" charset="0"/>
            </a:rPr>
            <a:t>Not Invest</a:t>
          </a:r>
        </a:p>
      </dgm:t>
    </dgm:pt>
    <dgm:pt modelId="{FDFDF76D-E662-3947-876C-0910C592ED7F}" type="parTrans" cxnId="{E52F8269-EA58-3341-841E-A6EF7EE0C1D0}">
      <dgm:prSet/>
      <dgm:spPr/>
      <dgm:t>
        <a:bodyPr/>
        <a:lstStyle/>
        <a:p>
          <a:endParaRPr lang="en-US"/>
        </a:p>
      </dgm:t>
    </dgm:pt>
    <dgm:pt modelId="{0DE33A37-C32C-394D-B940-F71CE511BF80}" type="sibTrans" cxnId="{E52F8269-EA58-3341-841E-A6EF7EE0C1D0}">
      <dgm:prSet/>
      <dgm:spPr/>
      <dgm:t>
        <a:bodyPr/>
        <a:lstStyle/>
        <a:p>
          <a:endParaRPr lang="en-US"/>
        </a:p>
      </dgm:t>
    </dgm:pt>
    <dgm:pt modelId="{1A0C7067-A89C-F94C-90FA-45728C67B4EE}">
      <dgm:prSet phldrT="[Text]" custT="1"/>
      <dgm:spPr/>
      <dgm:t>
        <a:bodyPr/>
        <a:lstStyle/>
        <a:p>
          <a:r>
            <a:rPr lang="en-US" sz="1600" dirty="0">
              <a:latin typeface="Times New Roman" panose="02020603050405020304" pitchFamily="18" charset="0"/>
              <a:cs typeface="Times New Roman" panose="02020603050405020304" pitchFamily="18" charset="0"/>
            </a:rPr>
            <a:t>Male</a:t>
          </a:r>
        </a:p>
      </dgm:t>
    </dgm:pt>
    <dgm:pt modelId="{9D40A322-9A81-9A43-ADEC-EB7F96656CB1}" type="parTrans" cxnId="{F43D2AE7-976D-0B4C-8076-9FACF6EC73F1}">
      <dgm:prSet/>
      <dgm:spPr/>
      <dgm:t>
        <a:bodyPr/>
        <a:lstStyle/>
        <a:p>
          <a:endParaRPr lang="en-US"/>
        </a:p>
      </dgm:t>
    </dgm:pt>
    <dgm:pt modelId="{E10C8877-5014-E545-A814-AF7C6CBE26FF}" type="sibTrans" cxnId="{F43D2AE7-976D-0B4C-8076-9FACF6EC73F1}">
      <dgm:prSet/>
      <dgm:spPr/>
      <dgm:t>
        <a:bodyPr/>
        <a:lstStyle/>
        <a:p>
          <a:endParaRPr lang="en-US"/>
        </a:p>
      </dgm:t>
    </dgm:pt>
    <dgm:pt modelId="{EAA580D3-2AD4-0F44-B2FB-279ACF7ED7B1}">
      <dgm:prSet phldrT="[Text]" custT="1"/>
      <dgm:spPr/>
      <dgm:t>
        <a:bodyPr/>
        <a:lstStyle/>
        <a:p>
          <a:r>
            <a:rPr lang="en-US" sz="1400" b="0" i="0" dirty="0">
              <a:latin typeface="Times New Roman" panose="02020603050405020304" pitchFamily="18" charset="0"/>
              <a:cs typeface="Times New Roman" panose="02020603050405020304" pitchFamily="18" charset="0"/>
            </a:rPr>
            <a:t>Invest</a:t>
          </a:r>
        </a:p>
      </dgm:t>
    </dgm:pt>
    <dgm:pt modelId="{1D06CBE9-D731-4845-8801-93CC3CACA822}" type="parTrans" cxnId="{11DCDF03-3111-214A-B34B-290445AE2058}">
      <dgm:prSet/>
      <dgm:spPr/>
      <dgm:t>
        <a:bodyPr/>
        <a:lstStyle/>
        <a:p>
          <a:endParaRPr lang="en-US"/>
        </a:p>
      </dgm:t>
    </dgm:pt>
    <dgm:pt modelId="{3D6D92FA-E724-FC45-AAE3-481F6BF9468F}" type="sibTrans" cxnId="{11DCDF03-3111-214A-B34B-290445AE2058}">
      <dgm:prSet/>
      <dgm:spPr/>
      <dgm:t>
        <a:bodyPr/>
        <a:lstStyle/>
        <a:p>
          <a:endParaRPr lang="en-US"/>
        </a:p>
      </dgm:t>
    </dgm:pt>
    <dgm:pt modelId="{5E63F71A-DBA9-584B-A87B-89959AB68A75}">
      <dgm:prSet phldrT="[Text]" custT="1"/>
      <dgm:spPr/>
      <dgm:t>
        <a:bodyPr/>
        <a:lstStyle/>
        <a:p>
          <a:r>
            <a:rPr lang="en-US" sz="1400" b="0" i="0" dirty="0">
              <a:latin typeface="Times New Roman" panose="02020603050405020304" pitchFamily="18" charset="0"/>
              <a:cs typeface="Times New Roman" panose="02020603050405020304" pitchFamily="18" charset="0"/>
            </a:rPr>
            <a:t>Not Invest</a:t>
          </a:r>
        </a:p>
      </dgm:t>
    </dgm:pt>
    <dgm:pt modelId="{9311784A-652E-B84B-8E8A-79B96BF436D8}" type="parTrans" cxnId="{24ECC14F-3F27-6F49-B030-1F3FF745572D}">
      <dgm:prSet/>
      <dgm:spPr/>
      <dgm:t>
        <a:bodyPr/>
        <a:lstStyle/>
        <a:p>
          <a:endParaRPr lang="en-US"/>
        </a:p>
      </dgm:t>
    </dgm:pt>
    <dgm:pt modelId="{A71DE70B-4B76-6C4D-B2DB-BBB11C20223C}" type="sibTrans" cxnId="{24ECC14F-3F27-6F49-B030-1F3FF745572D}">
      <dgm:prSet/>
      <dgm:spPr/>
      <dgm:t>
        <a:bodyPr/>
        <a:lstStyle/>
        <a:p>
          <a:endParaRPr lang="en-US"/>
        </a:p>
      </dgm:t>
    </dgm:pt>
    <dgm:pt modelId="{167412F7-1326-C643-887D-FFAD784B331A}">
      <dgm:prSet phldrT="[Text]" custT="1"/>
      <dgm:spPr/>
      <dgm:t>
        <a:bodyPr/>
        <a:lstStyle/>
        <a:p>
          <a:r>
            <a:rPr lang="en-US" sz="1400" b="0" i="0" dirty="0">
              <a:latin typeface="Times New Roman" panose="02020603050405020304" pitchFamily="18" charset="0"/>
              <a:cs typeface="Times New Roman" panose="02020603050405020304" pitchFamily="18" charset="0"/>
            </a:rPr>
            <a:t>Female CEO</a:t>
          </a:r>
        </a:p>
      </dgm:t>
    </dgm:pt>
    <dgm:pt modelId="{79AEBFDC-BD38-3543-BFED-ECE0127467C5}" type="parTrans" cxnId="{9E887356-C592-8F47-A55C-6C1CAD0D842C}">
      <dgm:prSet/>
      <dgm:spPr/>
      <dgm:t>
        <a:bodyPr/>
        <a:lstStyle/>
        <a:p>
          <a:endParaRPr lang="en-US"/>
        </a:p>
      </dgm:t>
    </dgm:pt>
    <dgm:pt modelId="{A12065E0-9245-964F-BA08-C21FCF1E54D7}" type="sibTrans" cxnId="{9E887356-C592-8F47-A55C-6C1CAD0D842C}">
      <dgm:prSet/>
      <dgm:spPr/>
      <dgm:t>
        <a:bodyPr/>
        <a:lstStyle/>
        <a:p>
          <a:endParaRPr lang="en-US"/>
        </a:p>
      </dgm:t>
    </dgm:pt>
    <dgm:pt modelId="{85C9D5B6-99CE-4847-A858-E9CE56BBB265}">
      <dgm:prSet phldrT="[Text]" custT="1"/>
      <dgm:spPr/>
      <dgm:t>
        <a:bodyPr/>
        <a:lstStyle/>
        <a:p>
          <a:r>
            <a:rPr lang="en-US" sz="1400" b="0" i="0" dirty="0">
              <a:latin typeface="Times New Roman" panose="02020603050405020304" pitchFamily="18" charset="0"/>
              <a:cs typeface="Times New Roman" panose="02020603050405020304" pitchFamily="18" charset="0"/>
            </a:rPr>
            <a:t>Male CEO</a:t>
          </a:r>
        </a:p>
      </dgm:t>
    </dgm:pt>
    <dgm:pt modelId="{934FFCAB-34CA-E049-8A28-B4E7E13D8066}" type="parTrans" cxnId="{B63E2060-E753-9044-A75E-F3BC00C91C67}">
      <dgm:prSet/>
      <dgm:spPr/>
      <dgm:t>
        <a:bodyPr/>
        <a:lstStyle/>
        <a:p>
          <a:endParaRPr lang="en-US"/>
        </a:p>
      </dgm:t>
    </dgm:pt>
    <dgm:pt modelId="{78132431-D552-4449-969F-43B4E5B571F8}" type="sibTrans" cxnId="{B63E2060-E753-9044-A75E-F3BC00C91C67}">
      <dgm:prSet/>
      <dgm:spPr/>
      <dgm:t>
        <a:bodyPr/>
        <a:lstStyle/>
        <a:p>
          <a:endParaRPr lang="en-US"/>
        </a:p>
      </dgm:t>
    </dgm:pt>
    <dgm:pt modelId="{CFBAF143-C349-354A-8463-93379805E6CA}">
      <dgm:prSet phldrT="[Text]" custT="1"/>
      <dgm:spPr/>
      <dgm:t>
        <a:bodyPr/>
        <a:lstStyle/>
        <a:p>
          <a:r>
            <a:rPr lang="en-US" sz="1400" dirty="0">
              <a:latin typeface="Times New Roman" panose="02020603050405020304" pitchFamily="18" charset="0"/>
              <a:cs typeface="Times New Roman" panose="02020603050405020304" pitchFamily="18" charset="0"/>
            </a:rPr>
            <a:t>Female CEO</a:t>
          </a:r>
        </a:p>
      </dgm:t>
    </dgm:pt>
    <dgm:pt modelId="{93EB7C67-FC94-844C-8CDD-BBECE127C0D0}" type="parTrans" cxnId="{7DE70246-7C1B-B847-89E0-1CEB7572EE42}">
      <dgm:prSet/>
      <dgm:spPr/>
      <dgm:t>
        <a:bodyPr/>
        <a:lstStyle/>
        <a:p>
          <a:endParaRPr lang="en-US"/>
        </a:p>
      </dgm:t>
    </dgm:pt>
    <dgm:pt modelId="{D674C435-EC8A-E944-86D8-E40AD8090885}" type="sibTrans" cxnId="{7DE70246-7C1B-B847-89E0-1CEB7572EE42}">
      <dgm:prSet/>
      <dgm:spPr/>
      <dgm:t>
        <a:bodyPr/>
        <a:lstStyle/>
        <a:p>
          <a:endParaRPr lang="en-US"/>
        </a:p>
      </dgm:t>
    </dgm:pt>
    <dgm:pt modelId="{221FA5D9-6F48-184E-8C3E-4F99F52D9036}">
      <dgm:prSet phldrT="[Text]" custT="1"/>
      <dgm:spPr/>
      <dgm:t>
        <a:bodyPr/>
        <a:lstStyle/>
        <a:p>
          <a:r>
            <a:rPr lang="en-US" sz="1400" b="0" i="0" dirty="0">
              <a:latin typeface="Times New Roman" panose="02020603050405020304" pitchFamily="18" charset="0"/>
              <a:cs typeface="Times New Roman" panose="02020603050405020304" pitchFamily="18" charset="0"/>
            </a:rPr>
            <a:t>Male CEO</a:t>
          </a:r>
        </a:p>
      </dgm:t>
    </dgm:pt>
    <dgm:pt modelId="{ADCD5928-D39D-B34C-8419-BFDED5FA4CD3}" type="parTrans" cxnId="{B8D6CED9-200E-3D47-919D-AC214470D496}">
      <dgm:prSet/>
      <dgm:spPr/>
      <dgm:t>
        <a:bodyPr/>
        <a:lstStyle/>
        <a:p>
          <a:endParaRPr lang="en-US"/>
        </a:p>
      </dgm:t>
    </dgm:pt>
    <dgm:pt modelId="{76A1EB4A-508A-CA4A-81AC-EB4AB963AFE1}" type="sibTrans" cxnId="{B8D6CED9-200E-3D47-919D-AC214470D496}">
      <dgm:prSet/>
      <dgm:spPr/>
      <dgm:t>
        <a:bodyPr/>
        <a:lstStyle/>
        <a:p>
          <a:endParaRPr lang="en-US"/>
        </a:p>
      </dgm:t>
    </dgm:pt>
    <dgm:pt modelId="{A95A2009-124A-3A49-B6F1-2E4B7EEDF164}">
      <dgm:prSet phldrT="[Text]" custT="1"/>
      <dgm:spPr/>
      <dgm:t>
        <a:bodyPr/>
        <a:lstStyle/>
        <a:p>
          <a:r>
            <a:rPr lang="en-US" sz="1400" b="0" i="0" dirty="0">
              <a:latin typeface="Times New Roman" panose="02020603050405020304" pitchFamily="18" charset="0"/>
              <a:cs typeface="Times New Roman" panose="02020603050405020304" pitchFamily="18" charset="0"/>
            </a:rPr>
            <a:t>Female CEO</a:t>
          </a:r>
        </a:p>
      </dgm:t>
    </dgm:pt>
    <dgm:pt modelId="{90469137-87D7-644B-AE5A-3A0DC1CDF78F}" type="parTrans" cxnId="{FB723A3D-AB42-4749-B422-F788156F549C}">
      <dgm:prSet/>
      <dgm:spPr/>
      <dgm:t>
        <a:bodyPr/>
        <a:lstStyle/>
        <a:p>
          <a:endParaRPr lang="en-US"/>
        </a:p>
      </dgm:t>
    </dgm:pt>
    <dgm:pt modelId="{344E0E1F-DD27-E340-9842-933768E7D7C4}" type="sibTrans" cxnId="{FB723A3D-AB42-4749-B422-F788156F549C}">
      <dgm:prSet/>
      <dgm:spPr/>
      <dgm:t>
        <a:bodyPr/>
        <a:lstStyle/>
        <a:p>
          <a:endParaRPr lang="en-US"/>
        </a:p>
      </dgm:t>
    </dgm:pt>
    <dgm:pt modelId="{D3A5DB84-EB9A-EA42-AC28-15F65FED1583}">
      <dgm:prSet phldrT="[Text]" custT="1"/>
      <dgm:spPr/>
      <dgm:t>
        <a:bodyPr/>
        <a:lstStyle/>
        <a:p>
          <a:r>
            <a:rPr lang="en-US" sz="1400" b="0" i="0" dirty="0">
              <a:latin typeface="Times New Roman" panose="02020603050405020304" pitchFamily="18" charset="0"/>
              <a:cs typeface="Times New Roman" panose="02020603050405020304" pitchFamily="18" charset="0"/>
            </a:rPr>
            <a:t>Male CEO</a:t>
          </a:r>
        </a:p>
      </dgm:t>
    </dgm:pt>
    <dgm:pt modelId="{A0B49C68-A12C-2740-AD8E-4DBE6E79779A}" type="parTrans" cxnId="{A4C8D811-E4AF-BD44-8E89-0F1D2BD3917C}">
      <dgm:prSet/>
      <dgm:spPr/>
      <dgm:t>
        <a:bodyPr/>
        <a:lstStyle/>
        <a:p>
          <a:endParaRPr lang="en-US"/>
        </a:p>
      </dgm:t>
    </dgm:pt>
    <dgm:pt modelId="{32BBA5D7-2478-6248-8BC1-004D62F0B82D}" type="sibTrans" cxnId="{A4C8D811-E4AF-BD44-8E89-0F1D2BD3917C}">
      <dgm:prSet/>
      <dgm:spPr/>
      <dgm:t>
        <a:bodyPr/>
        <a:lstStyle/>
        <a:p>
          <a:endParaRPr lang="en-US"/>
        </a:p>
      </dgm:t>
    </dgm:pt>
    <dgm:pt modelId="{6543C6C1-4446-2740-B4D5-2A165B4DAA30}">
      <dgm:prSet phldrT="[Text]" custT="1"/>
      <dgm:spPr/>
      <dgm:t>
        <a:bodyPr/>
        <a:lstStyle/>
        <a:p>
          <a:r>
            <a:rPr lang="en-US" sz="1400" b="0" i="0" dirty="0">
              <a:latin typeface="Times New Roman" panose="02020603050405020304" pitchFamily="18" charset="0"/>
              <a:cs typeface="Times New Roman" panose="02020603050405020304" pitchFamily="18" charset="0"/>
            </a:rPr>
            <a:t>Female CEO</a:t>
          </a:r>
        </a:p>
      </dgm:t>
    </dgm:pt>
    <dgm:pt modelId="{520E0BB2-7908-0142-8635-D899200BE9A8}" type="parTrans" cxnId="{25130915-B950-4342-9515-28EEF3E88C8F}">
      <dgm:prSet/>
      <dgm:spPr/>
      <dgm:t>
        <a:bodyPr/>
        <a:lstStyle/>
        <a:p>
          <a:endParaRPr lang="en-US"/>
        </a:p>
      </dgm:t>
    </dgm:pt>
    <dgm:pt modelId="{80BFCCC6-26F1-C744-904A-B4B55CA08BA8}" type="sibTrans" cxnId="{25130915-B950-4342-9515-28EEF3E88C8F}">
      <dgm:prSet/>
      <dgm:spPr/>
      <dgm:t>
        <a:bodyPr/>
        <a:lstStyle/>
        <a:p>
          <a:endParaRPr lang="en-US"/>
        </a:p>
      </dgm:t>
    </dgm:pt>
    <dgm:pt modelId="{A64D80C9-5EE4-BA44-A09E-3F4DC7CE53B7}">
      <dgm:prSet phldrT="[Text]" custT="1"/>
      <dgm:spPr/>
      <dgm:t>
        <a:bodyPr/>
        <a:lstStyle/>
        <a:p>
          <a:r>
            <a:rPr lang="en-US" sz="1400" b="0" i="0" dirty="0">
              <a:latin typeface="Times New Roman" panose="02020603050405020304" pitchFamily="18" charset="0"/>
              <a:cs typeface="Times New Roman" panose="02020603050405020304" pitchFamily="18" charset="0"/>
            </a:rPr>
            <a:t>Male CEO</a:t>
          </a:r>
        </a:p>
      </dgm:t>
    </dgm:pt>
    <dgm:pt modelId="{12100637-4134-ED45-B613-BE042DD78E44}" type="parTrans" cxnId="{BD4160F5-B478-EC41-934B-69F938CC319A}">
      <dgm:prSet/>
      <dgm:spPr/>
      <dgm:t>
        <a:bodyPr/>
        <a:lstStyle/>
        <a:p>
          <a:endParaRPr lang="en-US"/>
        </a:p>
      </dgm:t>
    </dgm:pt>
    <dgm:pt modelId="{F28ED2D2-1928-B54F-B9B8-67102D2D15A9}" type="sibTrans" cxnId="{BD4160F5-B478-EC41-934B-69F938CC319A}">
      <dgm:prSet/>
      <dgm:spPr/>
      <dgm:t>
        <a:bodyPr/>
        <a:lstStyle/>
        <a:p>
          <a:endParaRPr lang="en-US"/>
        </a:p>
      </dgm:t>
    </dgm:pt>
    <dgm:pt modelId="{C9806C47-3EB9-5849-8AF7-82ECAB267C1F}" type="pres">
      <dgm:prSet presAssocID="{21C7264C-12E2-1540-A263-6F8FF3D79E0E}" presName="diagram" presStyleCnt="0">
        <dgm:presLayoutVars>
          <dgm:chPref val="1"/>
          <dgm:dir/>
          <dgm:animOne val="branch"/>
          <dgm:animLvl val="lvl"/>
          <dgm:resizeHandles val="exact"/>
        </dgm:presLayoutVars>
      </dgm:prSet>
      <dgm:spPr/>
    </dgm:pt>
    <dgm:pt modelId="{F6727E6E-6C30-A74F-9E75-1B512422E650}" type="pres">
      <dgm:prSet presAssocID="{EC07F088-3A7D-B04C-80B7-2AE1C73F1099}" presName="root1" presStyleCnt="0"/>
      <dgm:spPr/>
    </dgm:pt>
    <dgm:pt modelId="{A70D430C-2468-7D4F-A417-F86D5449DB21}" type="pres">
      <dgm:prSet presAssocID="{EC07F088-3A7D-B04C-80B7-2AE1C73F1099}" presName="LevelOneTextNode" presStyleLbl="node0" presStyleIdx="0" presStyleCnt="1">
        <dgm:presLayoutVars>
          <dgm:chPref val="3"/>
        </dgm:presLayoutVars>
      </dgm:prSet>
      <dgm:spPr/>
    </dgm:pt>
    <dgm:pt modelId="{085DD1A7-293A-E44C-8AF2-6720116CBB31}" type="pres">
      <dgm:prSet presAssocID="{EC07F088-3A7D-B04C-80B7-2AE1C73F1099}" presName="level2hierChild" presStyleCnt="0"/>
      <dgm:spPr/>
    </dgm:pt>
    <dgm:pt modelId="{BE5BA724-F059-5B4E-840D-53A066B10A55}" type="pres">
      <dgm:prSet presAssocID="{7F6FDE38-7772-B542-A25B-5B41632E4F13}" presName="conn2-1" presStyleLbl="parChTrans1D2" presStyleIdx="0" presStyleCnt="2"/>
      <dgm:spPr/>
    </dgm:pt>
    <dgm:pt modelId="{E4F8100A-C9F6-E147-8322-8B14C12B3845}" type="pres">
      <dgm:prSet presAssocID="{7F6FDE38-7772-B542-A25B-5B41632E4F13}" presName="connTx" presStyleLbl="parChTrans1D2" presStyleIdx="0" presStyleCnt="2"/>
      <dgm:spPr/>
    </dgm:pt>
    <dgm:pt modelId="{2F613A02-8FD4-C34E-BB63-85CC3703B6F3}" type="pres">
      <dgm:prSet presAssocID="{8557F7B2-E817-E147-8975-9F98E9225F43}" presName="root2" presStyleCnt="0"/>
      <dgm:spPr/>
    </dgm:pt>
    <dgm:pt modelId="{AD4ECA16-7EE1-224A-947D-3304B1C14EF9}" type="pres">
      <dgm:prSet presAssocID="{8557F7B2-E817-E147-8975-9F98E9225F43}" presName="LevelTwoTextNode" presStyleLbl="node2" presStyleIdx="0" presStyleCnt="2" custLinFactY="-66609" custLinFactNeighborX="2415" custLinFactNeighborY="-100000">
        <dgm:presLayoutVars>
          <dgm:chPref val="3"/>
        </dgm:presLayoutVars>
      </dgm:prSet>
      <dgm:spPr/>
    </dgm:pt>
    <dgm:pt modelId="{4D987B3D-75A2-D448-921B-01ADEE8C3F51}" type="pres">
      <dgm:prSet presAssocID="{8557F7B2-E817-E147-8975-9F98E9225F43}" presName="level3hierChild" presStyleCnt="0"/>
      <dgm:spPr/>
    </dgm:pt>
    <dgm:pt modelId="{058678A1-A34C-0240-A301-A8A37702C8A1}" type="pres">
      <dgm:prSet presAssocID="{DF32B5AC-CE37-2345-A3C2-D1800EAE201D}" presName="conn2-1" presStyleLbl="parChTrans1D3" presStyleIdx="0" presStyleCnt="4"/>
      <dgm:spPr/>
    </dgm:pt>
    <dgm:pt modelId="{1AF85D9E-468E-4C4A-8270-233742CBBA6F}" type="pres">
      <dgm:prSet presAssocID="{DF32B5AC-CE37-2345-A3C2-D1800EAE201D}" presName="connTx" presStyleLbl="parChTrans1D3" presStyleIdx="0" presStyleCnt="4"/>
      <dgm:spPr/>
    </dgm:pt>
    <dgm:pt modelId="{A9C3B707-36EB-5F42-80AC-3FEACD5470DD}" type="pres">
      <dgm:prSet presAssocID="{C81FC149-E088-5447-BF59-35736B1BB74D}" presName="root2" presStyleCnt="0"/>
      <dgm:spPr/>
    </dgm:pt>
    <dgm:pt modelId="{9BA34866-93F7-F445-9D61-32BE32DC926C}" type="pres">
      <dgm:prSet presAssocID="{C81FC149-E088-5447-BF59-35736B1BB74D}" presName="LevelTwoTextNode" presStyleLbl="node3" presStyleIdx="0" presStyleCnt="4" custLinFactY="-100000" custLinFactNeighborX="-4787" custLinFactNeighborY="-155999">
        <dgm:presLayoutVars>
          <dgm:chPref val="3"/>
        </dgm:presLayoutVars>
      </dgm:prSet>
      <dgm:spPr/>
    </dgm:pt>
    <dgm:pt modelId="{6047637B-E08A-B747-AA7D-1DE24095DD1A}" type="pres">
      <dgm:prSet presAssocID="{C81FC149-E088-5447-BF59-35736B1BB74D}" presName="level3hierChild" presStyleCnt="0"/>
      <dgm:spPr/>
    </dgm:pt>
    <dgm:pt modelId="{E8163B4D-9EAA-364A-A48F-E821CD42534F}" type="pres">
      <dgm:prSet presAssocID="{79AEBFDC-BD38-3543-BFED-ECE0127467C5}" presName="conn2-1" presStyleLbl="parChTrans1D4" presStyleIdx="0" presStyleCnt="8"/>
      <dgm:spPr/>
    </dgm:pt>
    <dgm:pt modelId="{EA9ADE28-1B6D-7449-AD30-6EF7E31B29D2}" type="pres">
      <dgm:prSet presAssocID="{79AEBFDC-BD38-3543-BFED-ECE0127467C5}" presName="connTx" presStyleLbl="parChTrans1D4" presStyleIdx="0" presStyleCnt="8"/>
      <dgm:spPr/>
    </dgm:pt>
    <dgm:pt modelId="{8A6BE155-1CD3-924A-9C51-F4A4AE5355AA}" type="pres">
      <dgm:prSet presAssocID="{167412F7-1326-C643-887D-FFAD784B331A}" presName="root2" presStyleCnt="0"/>
      <dgm:spPr/>
    </dgm:pt>
    <dgm:pt modelId="{2CF9616E-075F-194F-B900-385A8642878D}" type="pres">
      <dgm:prSet presAssocID="{167412F7-1326-C643-887D-FFAD784B331A}" presName="LevelTwoTextNode" presStyleLbl="node4" presStyleIdx="0" presStyleCnt="8" custLinFactY="-102522" custLinFactNeighborX="246" custLinFactNeighborY="-200000">
        <dgm:presLayoutVars>
          <dgm:chPref val="3"/>
        </dgm:presLayoutVars>
      </dgm:prSet>
      <dgm:spPr/>
    </dgm:pt>
    <dgm:pt modelId="{3390B9C0-D825-E740-BF43-C882432A4B94}" type="pres">
      <dgm:prSet presAssocID="{167412F7-1326-C643-887D-FFAD784B331A}" presName="level3hierChild" presStyleCnt="0"/>
      <dgm:spPr/>
    </dgm:pt>
    <dgm:pt modelId="{1DFCF64C-AA68-CB41-8F18-3323A27AEEE8}" type="pres">
      <dgm:prSet presAssocID="{934FFCAB-34CA-E049-8A28-B4E7E13D8066}" presName="conn2-1" presStyleLbl="parChTrans1D4" presStyleIdx="1" presStyleCnt="8"/>
      <dgm:spPr/>
    </dgm:pt>
    <dgm:pt modelId="{8E9FAB43-7BD7-2F4F-A822-5AD9CCD731C3}" type="pres">
      <dgm:prSet presAssocID="{934FFCAB-34CA-E049-8A28-B4E7E13D8066}" presName="connTx" presStyleLbl="parChTrans1D4" presStyleIdx="1" presStyleCnt="8"/>
      <dgm:spPr/>
    </dgm:pt>
    <dgm:pt modelId="{2E0FDAB5-5874-AB4D-9382-32F4A1B380EE}" type="pres">
      <dgm:prSet presAssocID="{85C9D5B6-99CE-4847-A858-E9CE56BBB265}" presName="root2" presStyleCnt="0"/>
      <dgm:spPr/>
    </dgm:pt>
    <dgm:pt modelId="{2CB16540-4264-AE49-B6AC-788F148F0548}" type="pres">
      <dgm:prSet presAssocID="{85C9D5B6-99CE-4847-A858-E9CE56BBB265}" presName="LevelTwoTextNode" presStyleLbl="node4" presStyleIdx="1" presStyleCnt="8" custLinFactY="-93371" custLinFactNeighborX="246" custLinFactNeighborY="-100000">
        <dgm:presLayoutVars>
          <dgm:chPref val="3"/>
        </dgm:presLayoutVars>
      </dgm:prSet>
      <dgm:spPr/>
    </dgm:pt>
    <dgm:pt modelId="{856C428F-3161-5641-922D-EE268E12EAED}" type="pres">
      <dgm:prSet presAssocID="{85C9D5B6-99CE-4847-A858-E9CE56BBB265}" presName="level3hierChild" presStyleCnt="0"/>
      <dgm:spPr/>
    </dgm:pt>
    <dgm:pt modelId="{213D7306-ACA9-AC4C-A30A-FE4C497363E4}" type="pres">
      <dgm:prSet presAssocID="{FDFDF76D-E662-3947-876C-0910C592ED7F}" presName="conn2-1" presStyleLbl="parChTrans1D3" presStyleIdx="1" presStyleCnt="4"/>
      <dgm:spPr/>
    </dgm:pt>
    <dgm:pt modelId="{C0699662-BE7A-624E-AD03-0FE0683228C2}" type="pres">
      <dgm:prSet presAssocID="{FDFDF76D-E662-3947-876C-0910C592ED7F}" presName="connTx" presStyleLbl="parChTrans1D3" presStyleIdx="1" presStyleCnt="4"/>
      <dgm:spPr/>
    </dgm:pt>
    <dgm:pt modelId="{312BCB52-CDFF-8C4D-B6D1-44C99E872E61}" type="pres">
      <dgm:prSet presAssocID="{4CE2CC31-8476-C343-AEA4-4FEF6713019D}" presName="root2" presStyleCnt="0"/>
      <dgm:spPr/>
    </dgm:pt>
    <dgm:pt modelId="{B9CA9615-BC29-6940-82AC-0CFC24AEB37D}" type="pres">
      <dgm:prSet presAssocID="{4CE2CC31-8476-C343-AEA4-4FEF6713019D}" presName="LevelTwoTextNode" presStyleLbl="node3" presStyleIdx="1" presStyleCnt="4" custLinFactNeighborX="-1165" custLinFactNeighborY="-39612">
        <dgm:presLayoutVars>
          <dgm:chPref val="3"/>
        </dgm:presLayoutVars>
      </dgm:prSet>
      <dgm:spPr/>
    </dgm:pt>
    <dgm:pt modelId="{F76D2804-2057-DB46-B8AC-7B9466E50A0F}" type="pres">
      <dgm:prSet presAssocID="{4CE2CC31-8476-C343-AEA4-4FEF6713019D}" presName="level3hierChild" presStyleCnt="0"/>
      <dgm:spPr/>
    </dgm:pt>
    <dgm:pt modelId="{500D64AF-C19C-FF4C-B64F-961F4706186E}" type="pres">
      <dgm:prSet presAssocID="{93EB7C67-FC94-844C-8CDD-BBECE127C0D0}" presName="conn2-1" presStyleLbl="parChTrans1D4" presStyleIdx="2" presStyleCnt="8"/>
      <dgm:spPr/>
    </dgm:pt>
    <dgm:pt modelId="{93A98C35-ADA4-2A4B-A06B-C392348594E0}" type="pres">
      <dgm:prSet presAssocID="{93EB7C67-FC94-844C-8CDD-BBECE127C0D0}" presName="connTx" presStyleLbl="parChTrans1D4" presStyleIdx="2" presStyleCnt="8"/>
      <dgm:spPr/>
    </dgm:pt>
    <dgm:pt modelId="{565EB40F-8CBA-F94B-9F79-6B45D9379F6B}" type="pres">
      <dgm:prSet presAssocID="{CFBAF143-C349-354A-8463-93379805E6CA}" presName="root2" presStyleCnt="0"/>
      <dgm:spPr/>
    </dgm:pt>
    <dgm:pt modelId="{58CE50F4-A0BC-D742-9BF4-D84852CDED54}" type="pres">
      <dgm:prSet presAssocID="{CFBAF143-C349-354A-8463-93379805E6CA}" presName="LevelTwoTextNode" presStyleLbl="node4" presStyleIdx="2" presStyleCnt="8" custLinFactNeighborX="246" custLinFactNeighborY="-73762">
        <dgm:presLayoutVars>
          <dgm:chPref val="3"/>
        </dgm:presLayoutVars>
      </dgm:prSet>
      <dgm:spPr/>
    </dgm:pt>
    <dgm:pt modelId="{491F3AA2-074A-2748-9FC2-2C2C5C20C73E}" type="pres">
      <dgm:prSet presAssocID="{CFBAF143-C349-354A-8463-93379805E6CA}" presName="level3hierChild" presStyleCnt="0"/>
      <dgm:spPr/>
    </dgm:pt>
    <dgm:pt modelId="{4C220EC4-D834-CA45-B0CC-5FAF60FCCBB2}" type="pres">
      <dgm:prSet presAssocID="{ADCD5928-D39D-B34C-8419-BFDED5FA4CD3}" presName="conn2-1" presStyleLbl="parChTrans1D4" presStyleIdx="3" presStyleCnt="8"/>
      <dgm:spPr/>
    </dgm:pt>
    <dgm:pt modelId="{B5B9553D-54AF-434C-AD38-7E6A91BCFA4D}" type="pres">
      <dgm:prSet presAssocID="{ADCD5928-D39D-B34C-8419-BFDED5FA4CD3}" presName="connTx" presStyleLbl="parChTrans1D4" presStyleIdx="3" presStyleCnt="8"/>
      <dgm:spPr/>
    </dgm:pt>
    <dgm:pt modelId="{8002974B-8285-8E45-8B38-074600365270}" type="pres">
      <dgm:prSet presAssocID="{221FA5D9-6F48-184E-8C3E-4F99F52D9036}" presName="root2" presStyleCnt="0"/>
      <dgm:spPr/>
    </dgm:pt>
    <dgm:pt modelId="{F25DD3B7-7D04-D945-847A-3D16A5C4FD12}" type="pres">
      <dgm:prSet presAssocID="{221FA5D9-6F48-184E-8C3E-4F99F52D9036}" presName="LevelTwoTextNode" presStyleLbl="node4" presStyleIdx="3" presStyleCnt="8">
        <dgm:presLayoutVars>
          <dgm:chPref val="3"/>
        </dgm:presLayoutVars>
      </dgm:prSet>
      <dgm:spPr/>
    </dgm:pt>
    <dgm:pt modelId="{6A2243C3-E1C7-8743-B438-0AEEAACB12E0}" type="pres">
      <dgm:prSet presAssocID="{221FA5D9-6F48-184E-8C3E-4F99F52D9036}" presName="level3hierChild" presStyleCnt="0"/>
      <dgm:spPr/>
    </dgm:pt>
    <dgm:pt modelId="{968E7C15-AE32-E040-872E-5F2A6CC1664E}" type="pres">
      <dgm:prSet presAssocID="{9D40A322-9A81-9A43-ADEC-EB7F96656CB1}" presName="conn2-1" presStyleLbl="parChTrans1D2" presStyleIdx="1" presStyleCnt="2"/>
      <dgm:spPr/>
    </dgm:pt>
    <dgm:pt modelId="{329CF826-CAE8-104A-8EA7-BFB5CC9D7259}" type="pres">
      <dgm:prSet presAssocID="{9D40A322-9A81-9A43-ADEC-EB7F96656CB1}" presName="connTx" presStyleLbl="parChTrans1D2" presStyleIdx="1" presStyleCnt="2"/>
      <dgm:spPr/>
    </dgm:pt>
    <dgm:pt modelId="{D3B436DE-7773-DB4E-A452-ED3CC545F48B}" type="pres">
      <dgm:prSet presAssocID="{1A0C7067-A89C-F94C-90FA-45728C67B4EE}" presName="root2" presStyleCnt="0"/>
      <dgm:spPr/>
    </dgm:pt>
    <dgm:pt modelId="{1DCC3F99-CD6D-4041-8C02-2C03D504A0F7}" type="pres">
      <dgm:prSet presAssocID="{1A0C7067-A89C-F94C-90FA-45728C67B4EE}" presName="LevelTwoTextNode" presStyleLbl="node2" presStyleIdx="1" presStyleCnt="2" custLinFactY="100000" custLinFactNeighborX="-1087" custLinFactNeighborY="118244">
        <dgm:presLayoutVars>
          <dgm:chPref val="3"/>
        </dgm:presLayoutVars>
      </dgm:prSet>
      <dgm:spPr/>
    </dgm:pt>
    <dgm:pt modelId="{235849C6-C565-B647-9FE2-02D3B2316D7B}" type="pres">
      <dgm:prSet presAssocID="{1A0C7067-A89C-F94C-90FA-45728C67B4EE}" presName="level3hierChild" presStyleCnt="0"/>
      <dgm:spPr/>
    </dgm:pt>
    <dgm:pt modelId="{A1655D01-71FE-374B-965A-444B990C1F6E}" type="pres">
      <dgm:prSet presAssocID="{1D06CBE9-D731-4845-8801-93CC3CACA822}" presName="conn2-1" presStyleLbl="parChTrans1D3" presStyleIdx="2" presStyleCnt="4"/>
      <dgm:spPr/>
    </dgm:pt>
    <dgm:pt modelId="{2D101E05-4F1F-5A46-AFAE-88D755F3AB3E}" type="pres">
      <dgm:prSet presAssocID="{1D06CBE9-D731-4845-8801-93CC3CACA822}" presName="connTx" presStyleLbl="parChTrans1D3" presStyleIdx="2" presStyleCnt="4"/>
      <dgm:spPr/>
    </dgm:pt>
    <dgm:pt modelId="{FFFE3FAA-3D7D-814D-B85B-FD973E425664}" type="pres">
      <dgm:prSet presAssocID="{EAA580D3-2AD4-0F44-B2FB-279ACF7ED7B1}" presName="root2" presStyleCnt="0"/>
      <dgm:spPr/>
    </dgm:pt>
    <dgm:pt modelId="{52681454-C9CF-EC4E-A16C-2CD522892689}" type="pres">
      <dgm:prSet presAssocID="{EAA580D3-2AD4-0F44-B2FB-279ACF7ED7B1}" presName="LevelTwoTextNode" presStyleLbl="node3" presStyleIdx="2" presStyleCnt="4" custLinFactY="34359" custLinFactNeighborX="1307" custLinFactNeighborY="100000">
        <dgm:presLayoutVars>
          <dgm:chPref val="3"/>
        </dgm:presLayoutVars>
      </dgm:prSet>
      <dgm:spPr/>
    </dgm:pt>
    <dgm:pt modelId="{D340C33B-35E6-E241-B3A3-2438D09D098C}" type="pres">
      <dgm:prSet presAssocID="{EAA580D3-2AD4-0F44-B2FB-279ACF7ED7B1}" presName="level3hierChild" presStyleCnt="0"/>
      <dgm:spPr/>
    </dgm:pt>
    <dgm:pt modelId="{D5371FC1-79C2-2B4E-8DF7-41FE9E735F02}" type="pres">
      <dgm:prSet presAssocID="{90469137-87D7-644B-AE5A-3A0DC1CDF78F}" presName="conn2-1" presStyleLbl="parChTrans1D4" presStyleIdx="4" presStyleCnt="8"/>
      <dgm:spPr/>
    </dgm:pt>
    <dgm:pt modelId="{BD9A6279-8F05-F043-9EFD-83621B88D772}" type="pres">
      <dgm:prSet presAssocID="{90469137-87D7-644B-AE5A-3A0DC1CDF78F}" presName="connTx" presStyleLbl="parChTrans1D4" presStyleIdx="4" presStyleCnt="8"/>
      <dgm:spPr/>
    </dgm:pt>
    <dgm:pt modelId="{6F949C29-1AFD-D941-B416-1DCD6C111423}" type="pres">
      <dgm:prSet presAssocID="{A95A2009-124A-3A49-B6F1-2E4B7EEDF164}" presName="root2" presStyleCnt="0"/>
      <dgm:spPr/>
    </dgm:pt>
    <dgm:pt modelId="{22FF57E3-3728-9343-9019-1D868F0D5927}" type="pres">
      <dgm:prSet presAssocID="{A95A2009-124A-3A49-B6F1-2E4B7EEDF164}" presName="LevelTwoTextNode" presStyleLbl="node4" presStyleIdx="4" presStyleCnt="8" custLinFactY="4516" custLinFactNeighborX="246" custLinFactNeighborY="100000">
        <dgm:presLayoutVars>
          <dgm:chPref val="3"/>
        </dgm:presLayoutVars>
      </dgm:prSet>
      <dgm:spPr/>
    </dgm:pt>
    <dgm:pt modelId="{94A61BA7-50E2-E34E-91E9-13BCC2463723}" type="pres">
      <dgm:prSet presAssocID="{A95A2009-124A-3A49-B6F1-2E4B7EEDF164}" presName="level3hierChild" presStyleCnt="0"/>
      <dgm:spPr/>
    </dgm:pt>
    <dgm:pt modelId="{8E077E05-ACD0-FD47-95C6-0D6EA2C40BA0}" type="pres">
      <dgm:prSet presAssocID="{A0B49C68-A12C-2740-AD8E-4DBE6E79779A}" presName="conn2-1" presStyleLbl="parChTrans1D4" presStyleIdx="5" presStyleCnt="8"/>
      <dgm:spPr/>
    </dgm:pt>
    <dgm:pt modelId="{284FFB41-7544-2C48-BC97-1A34B4C3D5FE}" type="pres">
      <dgm:prSet presAssocID="{A0B49C68-A12C-2740-AD8E-4DBE6E79779A}" presName="connTx" presStyleLbl="parChTrans1D4" presStyleIdx="5" presStyleCnt="8"/>
      <dgm:spPr/>
    </dgm:pt>
    <dgm:pt modelId="{9D9B5F09-8429-2A41-8E82-E1936A063228}" type="pres">
      <dgm:prSet presAssocID="{D3A5DB84-EB9A-EA42-AC28-15F65FED1583}" presName="root2" presStyleCnt="0"/>
      <dgm:spPr/>
    </dgm:pt>
    <dgm:pt modelId="{7C593F63-D8E6-1642-B8F9-1A890964E1A3}" type="pres">
      <dgm:prSet presAssocID="{D3A5DB84-EB9A-EA42-AC28-15F65FED1583}" presName="LevelTwoTextNode" presStyleLbl="node4" presStyleIdx="5" presStyleCnt="8" custLinFactY="86004" custLinFactNeighborX="246" custLinFactNeighborY="100000">
        <dgm:presLayoutVars>
          <dgm:chPref val="3"/>
        </dgm:presLayoutVars>
      </dgm:prSet>
      <dgm:spPr/>
    </dgm:pt>
    <dgm:pt modelId="{4397452C-FFD6-964B-A125-98F754CBD7B5}" type="pres">
      <dgm:prSet presAssocID="{D3A5DB84-EB9A-EA42-AC28-15F65FED1583}" presName="level3hierChild" presStyleCnt="0"/>
      <dgm:spPr/>
    </dgm:pt>
    <dgm:pt modelId="{8BCAB112-80FC-A646-A99A-F057D4FBB3DE}" type="pres">
      <dgm:prSet presAssocID="{9311784A-652E-B84B-8E8A-79B96BF436D8}" presName="conn2-1" presStyleLbl="parChTrans1D3" presStyleIdx="3" presStyleCnt="4"/>
      <dgm:spPr/>
    </dgm:pt>
    <dgm:pt modelId="{8F23DE48-C6F2-3645-BA1A-A2B973E3F910}" type="pres">
      <dgm:prSet presAssocID="{9311784A-652E-B84B-8E8A-79B96BF436D8}" presName="connTx" presStyleLbl="parChTrans1D3" presStyleIdx="3" presStyleCnt="4"/>
      <dgm:spPr/>
    </dgm:pt>
    <dgm:pt modelId="{59A0931E-10E5-AF47-A935-E57139731807}" type="pres">
      <dgm:prSet presAssocID="{5E63F71A-DBA9-584B-A87B-89959AB68A75}" presName="root2" presStyleCnt="0"/>
      <dgm:spPr/>
    </dgm:pt>
    <dgm:pt modelId="{191B9454-4A7D-174A-94C5-F3B5C64CE791}" type="pres">
      <dgm:prSet presAssocID="{5E63F71A-DBA9-584B-A87B-89959AB68A75}" presName="LevelTwoTextNode" presStyleLbl="node3" presStyleIdx="3" presStyleCnt="4" custLinFactY="100000" custLinFactNeighborX="3260" custLinFactNeighborY="198471">
        <dgm:presLayoutVars>
          <dgm:chPref val="3"/>
        </dgm:presLayoutVars>
      </dgm:prSet>
      <dgm:spPr/>
    </dgm:pt>
    <dgm:pt modelId="{5B8AF30C-213D-954F-A371-AED9A3A81A21}" type="pres">
      <dgm:prSet presAssocID="{5E63F71A-DBA9-584B-A87B-89959AB68A75}" presName="level3hierChild" presStyleCnt="0"/>
      <dgm:spPr/>
    </dgm:pt>
    <dgm:pt modelId="{94BD22D0-6AFC-9547-BE83-258BDC419742}" type="pres">
      <dgm:prSet presAssocID="{520E0BB2-7908-0142-8635-D899200BE9A8}" presName="conn2-1" presStyleLbl="parChTrans1D4" presStyleIdx="6" presStyleCnt="8"/>
      <dgm:spPr/>
    </dgm:pt>
    <dgm:pt modelId="{34AAB133-55C3-7D4C-AB65-D55B4770AEEC}" type="pres">
      <dgm:prSet presAssocID="{520E0BB2-7908-0142-8635-D899200BE9A8}" presName="connTx" presStyleLbl="parChTrans1D4" presStyleIdx="6" presStyleCnt="8"/>
      <dgm:spPr/>
    </dgm:pt>
    <dgm:pt modelId="{008FB18E-89C7-5446-A295-72DD73D1D832}" type="pres">
      <dgm:prSet presAssocID="{6543C6C1-4446-2740-B4D5-2A165B4DAA30}" presName="root2" presStyleCnt="0"/>
      <dgm:spPr/>
    </dgm:pt>
    <dgm:pt modelId="{0FB9AE5F-FCBE-7E40-AB0D-43C31D365FC4}" type="pres">
      <dgm:prSet presAssocID="{6543C6C1-4446-2740-B4D5-2A165B4DAA30}" presName="LevelTwoTextNode" presStyleLbl="node4" presStyleIdx="6" presStyleCnt="8" custLinFactY="100000" custLinFactNeighborX="246" custLinFactNeighborY="144027">
        <dgm:presLayoutVars>
          <dgm:chPref val="3"/>
        </dgm:presLayoutVars>
      </dgm:prSet>
      <dgm:spPr/>
    </dgm:pt>
    <dgm:pt modelId="{18964F7B-46B8-E64A-9190-77989D3B60C1}" type="pres">
      <dgm:prSet presAssocID="{6543C6C1-4446-2740-B4D5-2A165B4DAA30}" presName="level3hierChild" presStyleCnt="0"/>
      <dgm:spPr/>
    </dgm:pt>
    <dgm:pt modelId="{00B12D18-AE48-FF43-97B7-7231E3D680B8}" type="pres">
      <dgm:prSet presAssocID="{12100637-4134-ED45-B613-BE042DD78E44}" presName="conn2-1" presStyleLbl="parChTrans1D4" presStyleIdx="7" presStyleCnt="8"/>
      <dgm:spPr/>
    </dgm:pt>
    <dgm:pt modelId="{1435F62E-6422-A94F-B4EB-ECEF79B59860}" type="pres">
      <dgm:prSet presAssocID="{12100637-4134-ED45-B613-BE042DD78E44}" presName="connTx" presStyleLbl="parChTrans1D4" presStyleIdx="7" presStyleCnt="8"/>
      <dgm:spPr/>
    </dgm:pt>
    <dgm:pt modelId="{ABDAA262-C0AF-DB4D-8024-30A02611E3CE}" type="pres">
      <dgm:prSet presAssocID="{A64D80C9-5EE4-BA44-A09E-3F4DC7CE53B7}" presName="root2" presStyleCnt="0"/>
      <dgm:spPr/>
    </dgm:pt>
    <dgm:pt modelId="{21D22798-C045-684E-949D-6BE2BEC37A42}" type="pres">
      <dgm:prSet presAssocID="{A64D80C9-5EE4-BA44-A09E-3F4DC7CE53B7}" presName="LevelTwoTextNode" presStyleLbl="node4" presStyleIdx="7" presStyleCnt="8" custLinFactY="200000" custLinFactNeighborX="420" custLinFactNeighborY="203135">
        <dgm:presLayoutVars>
          <dgm:chPref val="3"/>
        </dgm:presLayoutVars>
      </dgm:prSet>
      <dgm:spPr/>
    </dgm:pt>
    <dgm:pt modelId="{9876FE0D-C60D-1644-9B6F-0AC633C22311}" type="pres">
      <dgm:prSet presAssocID="{A64D80C9-5EE4-BA44-A09E-3F4DC7CE53B7}" presName="level3hierChild" presStyleCnt="0"/>
      <dgm:spPr/>
    </dgm:pt>
  </dgm:ptLst>
  <dgm:cxnLst>
    <dgm:cxn modelId="{11DCDF03-3111-214A-B34B-290445AE2058}" srcId="{1A0C7067-A89C-F94C-90FA-45728C67B4EE}" destId="{EAA580D3-2AD4-0F44-B2FB-279ACF7ED7B1}" srcOrd="0" destOrd="0" parTransId="{1D06CBE9-D731-4845-8801-93CC3CACA822}" sibTransId="{3D6D92FA-E724-FC45-AAE3-481F6BF9468F}"/>
    <dgm:cxn modelId="{C61B9B05-87CE-0948-9F5A-E5E1C5A65683}" srcId="{8557F7B2-E817-E147-8975-9F98E9225F43}" destId="{C81FC149-E088-5447-BF59-35736B1BB74D}" srcOrd="0" destOrd="0" parTransId="{DF32B5AC-CE37-2345-A3C2-D1800EAE201D}" sibTransId="{DC5FD5B7-F331-0E47-B428-D9553BF571B6}"/>
    <dgm:cxn modelId="{961DAD0A-BEE4-E745-A058-646BF51F99FF}" type="presOf" srcId="{A95A2009-124A-3A49-B6F1-2E4B7EEDF164}" destId="{22FF57E3-3728-9343-9019-1D868F0D5927}" srcOrd="0" destOrd="0" presId="urn:microsoft.com/office/officeart/2005/8/layout/hierarchy2"/>
    <dgm:cxn modelId="{B2D1F90D-39A0-9745-AF26-B8052FDD0D91}" type="presOf" srcId="{ADCD5928-D39D-B34C-8419-BFDED5FA4CD3}" destId="{B5B9553D-54AF-434C-AD38-7E6A91BCFA4D}" srcOrd="1" destOrd="0" presId="urn:microsoft.com/office/officeart/2005/8/layout/hierarchy2"/>
    <dgm:cxn modelId="{40FF9111-A56C-DB4F-9BBE-E200B1334A74}" type="presOf" srcId="{9D40A322-9A81-9A43-ADEC-EB7F96656CB1}" destId="{968E7C15-AE32-E040-872E-5F2A6CC1664E}" srcOrd="0" destOrd="0" presId="urn:microsoft.com/office/officeart/2005/8/layout/hierarchy2"/>
    <dgm:cxn modelId="{A4C8D811-E4AF-BD44-8E89-0F1D2BD3917C}" srcId="{EAA580D3-2AD4-0F44-B2FB-279ACF7ED7B1}" destId="{D3A5DB84-EB9A-EA42-AC28-15F65FED1583}" srcOrd="1" destOrd="0" parTransId="{A0B49C68-A12C-2740-AD8E-4DBE6E79779A}" sibTransId="{32BBA5D7-2478-6248-8BC1-004D62F0B82D}"/>
    <dgm:cxn modelId="{25130915-B950-4342-9515-28EEF3E88C8F}" srcId="{5E63F71A-DBA9-584B-A87B-89959AB68A75}" destId="{6543C6C1-4446-2740-B4D5-2A165B4DAA30}" srcOrd="0" destOrd="0" parTransId="{520E0BB2-7908-0142-8635-D899200BE9A8}" sibTransId="{80BFCCC6-26F1-C744-904A-B4B55CA08BA8}"/>
    <dgm:cxn modelId="{84E23D16-F51C-884F-8093-E0459F12BC55}" type="presOf" srcId="{A64D80C9-5EE4-BA44-A09E-3F4DC7CE53B7}" destId="{21D22798-C045-684E-949D-6BE2BEC37A42}" srcOrd="0" destOrd="0" presId="urn:microsoft.com/office/officeart/2005/8/layout/hierarchy2"/>
    <dgm:cxn modelId="{5C7F431B-83CD-194B-A9C3-5B98953EED68}" type="presOf" srcId="{21C7264C-12E2-1540-A263-6F8FF3D79E0E}" destId="{C9806C47-3EB9-5849-8AF7-82ECAB267C1F}" srcOrd="0" destOrd="0" presId="urn:microsoft.com/office/officeart/2005/8/layout/hierarchy2"/>
    <dgm:cxn modelId="{D5890A2A-D55E-234E-9FC5-77CC8B5F4354}" type="presOf" srcId="{D3A5DB84-EB9A-EA42-AC28-15F65FED1583}" destId="{7C593F63-D8E6-1642-B8F9-1A890964E1A3}" srcOrd="0" destOrd="0" presId="urn:microsoft.com/office/officeart/2005/8/layout/hierarchy2"/>
    <dgm:cxn modelId="{8CB6B535-F515-484B-A38F-199B84085B85}" type="presOf" srcId="{FDFDF76D-E662-3947-876C-0910C592ED7F}" destId="{C0699662-BE7A-624E-AD03-0FE0683228C2}" srcOrd="1" destOrd="0" presId="urn:microsoft.com/office/officeart/2005/8/layout/hierarchy2"/>
    <dgm:cxn modelId="{0A4FFF37-705F-6243-B9B7-DD8C399048F9}" type="presOf" srcId="{9311784A-652E-B84B-8E8A-79B96BF436D8}" destId="{8F23DE48-C6F2-3645-BA1A-A2B973E3F910}" srcOrd="1" destOrd="0" presId="urn:microsoft.com/office/officeart/2005/8/layout/hierarchy2"/>
    <dgm:cxn modelId="{FB723A3D-AB42-4749-B422-F788156F549C}" srcId="{EAA580D3-2AD4-0F44-B2FB-279ACF7ED7B1}" destId="{A95A2009-124A-3A49-B6F1-2E4B7EEDF164}" srcOrd="0" destOrd="0" parTransId="{90469137-87D7-644B-AE5A-3A0DC1CDF78F}" sibTransId="{344E0E1F-DD27-E340-9842-933768E7D7C4}"/>
    <dgm:cxn modelId="{4566363F-178D-F442-8608-542CDD02E9A0}" type="presOf" srcId="{7F6FDE38-7772-B542-A25B-5B41632E4F13}" destId="{E4F8100A-C9F6-E147-8322-8B14C12B3845}" srcOrd="1" destOrd="0" presId="urn:microsoft.com/office/officeart/2005/8/layout/hierarchy2"/>
    <dgm:cxn modelId="{7DE70246-7C1B-B847-89E0-1CEB7572EE42}" srcId="{4CE2CC31-8476-C343-AEA4-4FEF6713019D}" destId="{CFBAF143-C349-354A-8463-93379805E6CA}" srcOrd="0" destOrd="0" parTransId="{93EB7C67-FC94-844C-8CDD-BBECE127C0D0}" sibTransId="{D674C435-EC8A-E944-86D8-E40AD8090885}"/>
    <dgm:cxn modelId="{9550DF48-66DF-0D4D-8487-346D299CEF53}" type="presOf" srcId="{EAA580D3-2AD4-0F44-B2FB-279ACF7ED7B1}" destId="{52681454-C9CF-EC4E-A16C-2CD522892689}" srcOrd="0" destOrd="0" presId="urn:microsoft.com/office/officeart/2005/8/layout/hierarchy2"/>
    <dgm:cxn modelId="{406D2E4C-D6F6-5A41-B90E-0AB9780E166B}" type="presOf" srcId="{A0B49C68-A12C-2740-AD8E-4DBE6E79779A}" destId="{284FFB41-7544-2C48-BC97-1A34B4C3D5FE}" srcOrd="1" destOrd="0" presId="urn:microsoft.com/office/officeart/2005/8/layout/hierarchy2"/>
    <dgm:cxn modelId="{F30E674D-5721-EE4C-B8AF-487CC5B88C15}" type="presOf" srcId="{167412F7-1326-C643-887D-FFAD784B331A}" destId="{2CF9616E-075F-194F-B900-385A8642878D}" srcOrd="0" destOrd="0" presId="urn:microsoft.com/office/officeart/2005/8/layout/hierarchy2"/>
    <dgm:cxn modelId="{24ECC14F-3F27-6F49-B030-1F3FF745572D}" srcId="{1A0C7067-A89C-F94C-90FA-45728C67B4EE}" destId="{5E63F71A-DBA9-584B-A87B-89959AB68A75}" srcOrd="1" destOrd="0" parTransId="{9311784A-652E-B84B-8E8A-79B96BF436D8}" sibTransId="{A71DE70B-4B76-6C4D-B2DB-BBB11C20223C}"/>
    <dgm:cxn modelId="{9E887356-C592-8F47-A55C-6C1CAD0D842C}" srcId="{C81FC149-E088-5447-BF59-35736B1BB74D}" destId="{167412F7-1326-C643-887D-FFAD784B331A}" srcOrd="0" destOrd="0" parTransId="{79AEBFDC-BD38-3543-BFED-ECE0127467C5}" sibTransId="{A12065E0-9245-964F-BA08-C21FCF1E54D7}"/>
    <dgm:cxn modelId="{59BC1359-657B-A546-826C-A9E54AE7A58B}" type="presOf" srcId="{ADCD5928-D39D-B34C-8419-BFDED5FA4CD3}" destId="{4C220EC4-D834-CA45-B0CC-5FAF60FCCBB2}" srcOrd="0" destOrd="0" presId="urn:microsoft.com/office/officeart/2005/8/layout/hierarchy2"/>
    <dgm:cxn modelId="{DFBA8A5D-5AA5-FD4A-B315-5C33C70191CD}" type="presOf" srcId="{DF32B5AC-CE37-2345-A3C2-D1800EAE201D}" destId="{1AF85D9E-468E-4C4A-8270-233742CBBA6F}" srcOrd="1" destOrd="0" presId="urn:microsoft.com/office/officeart/2005/8/layout/hierarchy2"/>
    <dgm:cxn modelId="{B63E2060-E753-9044-A75E-F3BC00C91C67}" srcId="{C81FC149-E088-5447-BF59-35736B1BB74D}" destId="{85C9D5B6-99CE-4847-A858-E9CE56BBB265}" srcOrd="1" destOrd="0" parTransId="{934FFCAB-34CA-E049-8A28-B4E7E13D8066}" sibTransId="{78132431-D552-4449-969F-43B4E5B571F8}"/>
    <dgm:cxn modelId="{41F05F63-C6DE-844E-8C2A-34E4B1B68BDB}" type="presOf" srcId="{4CE2CC31-8476-C343-AEA4-4FEF6713019D}" destId="{B9CA9615-BC29-6940-82AC-0CFC24AEB37D}" srcOrd="0" destOrd="0" presId="urn:microsoft.com/office/officeart/2005/8/layout/hierarchy2"/>
    <dgm:cxn modelId="{E52F8269-EA58-3341-841E-A6EF7EE0C1D0}" srcId="{8557F7B2-E817-E147-8975-9F98E9225F43}" destId="{4CE2CC31-8476-C343-AEA4-4FEF6713019D}" srcOrd="1" destOrd="0" parTransId="{FDFDF76D-E662-3947-876C-0910C592ED7F}" sibTransId="{0DE33A37-C32C-394D-B940-F71CE511BF80}"/>
    <dgm:cxn modelId="{D0508C69-B243-124B-80D9-5AE5AD13CAF4}" type="presOf" srcId="{79AEBFDC-BD38-3543-BFED-ECE0127467C5}" destId="{E8163B4D-9EAA-364A-A48F-E821CD42534F}" srcOrd="0" destOrd="0" presId="urn:microsoft.com/office/officeart/2005/8/layout/hierarchy2"/>
    <dgm:cxn modelId="{390A346E-F2AC-9341-92EA-8D47A2F89399}" type="presOf" srcId="{79AEBFDC-BD38-3543-BFED-ECE0127467C5}" destId="{EA9ADE28-1B6D-7449-AD30-6EF7E31B29D2}" srcOrd="1" destOrd="0" presId="urn:microsoft.com/office/officeart/2005/8/layout/hierarchy2"/>
    <dgm:cxn modelId="{970F9A77-8CEA-8146-A3A5-0EF3AC8B06BC}" type="presOf" srcId="{8557F7B2-E817-E147-8975-9F98E9225F43}" destId="{AD4ECA16-7EE1-224A-947D-3304B1C14EF9}" srcOrd="0" destOrd="0" presId="urn:microsoft.com/office/officeart/2005/8/layout/hierarchy2"/>
    <dgm:cxn modelId="{56C18993-1740-984F-B3AE-3D412CE0269D}" type="presOf" srcId="{1D06CBE9-D731-4845-8801-93CC3CACA822}" destId="{A1655D01-71FE-374B-965A-444B990C1F6E}" srcOrd="0" destOrd="0" presId="urn:microsoft.com/office/officeart/2005/8/layout/hierarchy2"/>
    <dgm:cxn modelId="{36DD6895-38C5-2C42-90FC-C0AF653D9CA2}" type="presOf" srcId="{221FA5D9-6F48-184E-8C3E-4F99F52D9036}" destId="{F25DD3B7-7D04-D945-847A-3D16A5C4FD12}" srcOrd="0" destOrd="0" presId="urn:microsoft.com/office/officeart/2005/8/layout/hierarchy2"/>
    <dgm:cxn modelId="{BC992599-5138-AF49-AC92-871BCBC33B40}" type="presOf" srcId="{5E63F71A-DBA9-584B-A87B-89959AB68A75}" destId="{191B9454-4A7D-174A-94C5-F3B5C64CE791}" srcOrd="0" destOrd="0" presId="urn:microsoft.com/office/officeart/2005/8/layout/hierarchy2"/>
    <dgm:cxn modelId="{83006D9A-6181-D543-BF6E-300488962649}" type="presOf" srcId="{C81FC149-E088-5447-BF59-35736B1BB74D}" destId="{9BA34866-93F7-F445-9D61-32BE32DC926C}" srcOrd="0" destOrd="0" presId="urn:microsoft.com/office/officeart/2005/8/layout/hierarchy2"/>
    <dgm:cxn modelId="{3EF0AB9A-1DE0-B148-A7A3-390C77A911F6}" type="presOf" srcId="{90469137-87D7-644B-AE5A-3A0DC1CDF78F}" destId="{D5371FC1-79C2-2B4E-8DF7-41FE9E735F02}" srcOrd="0" destOrd="0" presId="urn:microsoft.com/office/officeart/2005/8/layout/hierarchy2"/>
    <dgm:cxn modelId="{FB1F4B9C-8F98-5A41-9AC9-D5AA7D0075AD}" type="presOf" srcId="{DF32B5AC-CE37-2345-A3C2-D1800EAE201D}" destId="{058678A1-A34C-0240-A301-A8A37702C8A1}" srcOrd="0" destOrd="0" presId="urn:microsoft.com/office/officeart/2005/8/layout/hierarchy2"/>
    <dgm:cxn modelId="{1B97C09F-653E-604C-81C6-B9715447BF67}" type="presOf" srcId="{6543C6C1-4446-2740-B4D5-2A165B4DAA30}" destId="{0FB9AE5F-FCBE-7E40-AB0D-43C31D365FC4}" srcOrd="0" destOrd="0" presId="urn:microsoft.com/office/officeart/2005/8/layout/hierarchy2"/>
    <dgm:cxn modelId="{0745C1A1-4EE5-4648-BF1B-2861F4E28356}" type="presOf" srcId="{12100637-4134-ED45-B613-BE042DD78E44}" destId="{1435F62E-6422-A94F-B4EB-ECEF79B59860}" srcOrd="1" destOrd="0" presId="urn:microsoft.com/office/officeart/2005/8/layout/hierarchy2"/>
    <dgm:cxn modelId="{890B6AAA-B86A-8844-97A9-632A84743C81}" type="presOf" srcId="{12100637-4134-ED45-B613-BE042DD78E44}" destId="{00B12D18-AE48-FF43-97B7-7231E3D680B8}" srcOrd="0" destOrd="0" presId="urn:microsoft.com/office/officeart/2005/8/layout/hierarchy2"/>
    <dgm:cxn modelId="{0CE7F4AB-DB76-F049-9435-6F50CBEA5091}" type="presOf" srcId="{FDFDF76D-E662-3947-876C-0910C592ED7F}" destId="{213D7306-ACA9-AC4C-A30A-FE4C497363E4}" srcOrd="0" destOrd="0" presId="urn:microsoft.com/office/officeart/2005/8/layout/hierarchy2"/>
    <dgm:cxn modelId="{A46E69B0-90B7-2046-AB9D-602067BF75AE}" type="presOf" srcId="{EC07F088-3A7D-B04C-80B7-2AE1C73F1099}" destId="{A70D430C-2468-7D4F-A417-F86D5449DB21}" srcOrd="0" destOrd="0" presId="urn:microsoft.com/office/officeart/2005/8/layout/hierarchy2"/>
    <dgm:cxn modelId="{4A0A7AB2-0FBC-224C-A2A1-2E422ABCCBF4}" type="presOf" srcId="{93EB7C67-FC94-844C-8CDD-BBECE127C0D0}" destId="{500D64AF-C19C-FF4C-B64F-961F4706186E}" srcOrd="0" destOrd="0" presId="urn:microsoft.com/office/officeart/2005/8/layout/hierarchy2"/>
    <dgm:cxn modelId="{7D853CB8-4CE7-EF4B-B16F-D1EFA67ED11E}" type="presOf" srcId="{7F6FDE38-7772-B542-A25B-5B41632E4F13}" destId="{BE5BA724-F059-5B4E-840D-53A066B10A55}" srcOrd="0" destOrd="0" presId="urn:microsoft.com/office/officeart/2005/8/layout/hierarchy2"/>
    <dgm:cxn modelId="{D9A414BA-1DB9-484F-AA17-9193AD7FB25B}" type="presOf" srcId="{9D40A322-9A81-9A43-ADEC-EB7F96656CB1}" destId="{329CF826-CAE8-104A-8EA7-BFB5CC9D7259}" srcOrd="1" destOrd="0" presId="urn:microsoft.com/office/officeart/2005/8/layout/hierarchy2"/>
    <dgm:cxn modelId="{E6E7AEBB-C188-484D-A97E-02D02365097F}" type="presOf" srcId="{90469137-87D7-644B-AE5A-3A0DC1CDF78F}" destId="{BD9A6279-8F05-F043-9EFD-83621B88D772}" srcOrd="1" destOrd="0" presId="urn:microsoft.com/office/officeart/2005/8/layout/hierarchy2"/>
    <dgm:cxn modelId="{C65617BD-7339-F346-88E2-D2D3B176397A}" srcId="{21C7264C-12E2-1540-A263-6F8FF3D79E0E}" destId="{EC07F088-3A7D-B04C-80B7-2AE1C73F1099}" srcOrd="0" destOrd="0" parTransId="{838A69A7-03B2-6841-A99C-9980DC47AA97}" sibTransId="{9520695F-C443-B143-BBDE-5B966CC701F6}"/>
    <dgm:cxn modelId="{61411BC9-D912-5C4F-B34C-9BFC2B7C2545}" type="presOf" srcId="{1D06CBE9-D731-4845-8801-93CC3CACA822}" destId="{2D101E05-4F1F-5A46-AFAE-88D755F3AB3E}" srcOrd="1" destOrd="0" presId="urn:microsoft.com/office/officeart/2005/8/layout/hierarchy2"/>
    <dgm:cxn modelId="{2F4BC1CD-95D1-7B43-8423-F057C0658F84}" type="presOf" srcId="{934FFCAB-34CA-E049-8A28-B4E7E13D8066}" destId="{8E9FAB43-7BD7-2F4F-A822-5AD9CCD731C3}" srcOrd="1" destOrd="0" presId="urn:microsoft.com/office/officeart/2005/8/layout/hierarchy2"/>
    <dgm:cxn modelId="{B8D6CED9-200E-3D47-919D-AC214470D496}" srcId="{4CE2CC31-8476-C343-AEA4-4FEF6713019D}" destId="{221FA5D9-6F48-184E-8C3E-4F99F52D9036}" srcOrd="1" destOrd="0" parTransId="{ADCD5928-D39D-B34C-8419-BFDED5FA4CD3}" sibTransId="{76A1EB4A-508A-CA4A-81AC-EB4AB963AFE1}"/>
    <dgm:cxn modelId="{36CE73DD-7CA2-F34F-A884-BD78846AC09F}" srcId="{EC07F088-3A7D-B04C-80B7-2AE1C73F1099}" destId="{8557F7B2-E817-E147-8975-9F98E9225F43}" srcOrd="0" destOrd="0" parTransId="{7F6FDE38-7772-B542-A25B-5B41632E4F13}" sibTransId="{65A5F460-15AE-8A4D-9561-6EA2BFCD5C2C}"/>
    <dgm:cxn modelId="{929CB0DE-6B24-5849-97E1-E668AB434828}" type="presOf" srcId="{CFBAF143-C349-354A-8463-93379805E6CA}" destId="{58CE50F4-A0BC-D742-9BF4-D84852CDED54}" srcOrd="0" destOrd="0" presId="urn:microsoft.com/office/officeart/2005/8/layout/hierarchy2"/>
    <dgm:cxn modelId="{F3B8A2DF-4E88-B54B-B8FC-2FF05BFA43A7}" type="presOf" srcId="{93EB7C67-FC94-844C-8CDD-BBECE127C0D0}" destId="{93A98C35-ADA4-2A4B-A06B-C392348594E0}" srcOrd="1" destOrd="0" presId="urn:microsoft.com/office/officeart/2005/8/layout/hierarchy2"/>
    <dgm:cxn modelId="{851774E2-0F56-5D47-91FA-E533E84F9A33}" type="presOf" srcId="{934FFCAB-34CA-E049-8A28-B4E7E13D8066}" destId="{1DFCF64C-AA68-CB41-8F18-3323A27AEEE8}" srcOrd="0" destOrd="0" presId="urn:microsoft.com/office/officeart/2005/8/layout/hierarchy2"/>
    <dgm:cxn modelId="{85F290E6-5FC4-814F-8A43-9BB53A6FDA7F}" type="presOf" srcId="{1A0C7067-A89C-F94C-90FA-45728C67B4EE}" destId="{1DCC3F99-CD6D-4041-8C02-2C03D504A0F7}" srcOrd="0" destOrd="0" presId="urn:microsoft.com/office/officeart/2005/8/layout/hierarchy2"/>
    <dgm:cxn modelId="{F43D2AE7-976D-0B4C-8076-9FACF6EC73F1}" srcId="{EC07F088-3A7D-B04C-80B7-2AE1C73F1099}" destId="{1A0C7067-A89C-F94C-90FA-45728C67B4EE}" srcOrd="1" destOrd="0" parTransId="{9D40A322-9A81-9A43-ADEC-EB7F96656CB1}" sibTransId="{E10C8877-5014-E545-A814-AF7C6CBE26FF}"/>
    <dgm:cxn modelId="{2058EBE9-0777-9E47-A566-C0D41F195ABC}" type="presOf" srcId="{520E0BB2-7908-0142-8635-D899200BE9A8}" destId="{94BD22D0-6AFC-9547-BE83-258BDC419742}" srcOrd="0" destOrd="0" presId="urn:microsoft.com/office/officeart/2005/8/layout/hierarchy2"/>
    <dgm:cxn modelId="{36B232ED-9D7C-A84D-8456-F340ABFB2B59}" type="presOf" srcId="{520E0BB2-7908-0142-8635-D899200BE9A8}" destId="{34AAB133-55C3-7D4C-AB65-D55B4770AEEC}" srcOrd="1" destOrd="0" presId="urn:microsoft.com/office/officeart/2005/8/layout/hierarchy2"/>
    <dgm:cxn modelId="{BD4160F5-B478-EC41-934B-69F938CC319A}" srcId="{5E63F71A-DBA9-584B-A87B-89959AB68A75}" destId="{A64D80C9-5EE4-BA44-A09E-3F4DC7CE53B7}" srcOrd="1" destOrd="0" parTransId="{12100637-4134-ED45-B613-BE042DD78E44}" sibTransId="{F28ED2D2-1928-B54F-B9B8-67102D2D15A9}"/>
    <dgm:cxn modelId="{343FBAF5-61CE-A347-9782-214E642A28F0}" type="presOf" srcId="{9311784A-652E-B84B-8E8A-79B96BF436D8}" destId="{8BCAB112-80FC-A646-A99A-F057D4FBB3DE}" srcOrd="0" destOrd="0" presId="urn:microsoft.com/office/officeart/2005/8/layout/hierarchy2"/>
    <dgm:cxn modelId="{2E8A6EF7-64AF-1846-9FA3-0E952EEAF021}" type="presOf" srcId="{A0B49C68-A12C-2740-AD8E-4DBE6E79779A}" destId="{8E077E05-ACD0-FD47-95C6-0D6EA2C40BA0}" srcOrd="0" destOrd="0" presId="urn:microsoft.com/office/officeart/2005/8/layout/hierarchy2"/>
    <dgm:cxn modelId="{59371CFF-BEFC-054B-873E-02554F8D0235}" type="presOf" srcId="{85C9D5B6-99CE-4847-A858-E9CE56BBB265}" destId="{2CB16540-4264-AE49-B6AC-788F148F0548}" srcOrd="0" destOrd="0" presId="urn:microsoft.com/office/officeart/2005/8/layout/hierarchy2"/>
    <dgm:cxn modelId="{E4DB4723-6B97-E24D-B8DA-1D9100D225F0}" type="presParOf" srcId="{C9806C47-3EB9-5849-8AF7-82ECAB267C1F}" destId="{F6727E6E-6C30-A74F-9E75-1B512422E650}" srcOrd="0" destOrd="0" presId="urn:microsoft.com/office/officeart/2005/8/layout/hierarchy2"/>
    <dgm:cxn modelId="{2736CA68-B6B7-B947-AEFC-BEC7DC30D53C}" type="presParOf" srcId="{F6727E6E-6C30-A74F-9E75-1B512422E650}" destId="{A70D430C-2468-7D4F-A417-F86D5449DB21}" srcOrd="0" destOrd="0" presId="urn:microsoft.com/office/officeart/2005/8/layout/hierarchy2"/>
    <dgm:cxn modelId="{32B78D87-D3D3-1A44-890F-04697C615562}" type="presParOf" srcId="{F6727E6E-6C30-A74F-9E75-1B512422E650}" destId="{085DD1A7-293A-E44C-8AF2-6720116CBB31}" srcOrd="1" destOrd="0" presId="urn:microsoft.com/office/officeart/2005/8/layout/hierarchy2"/>
    <dgm:cxn modelId="{BFE9347D-C83D-2840-AE82-12196C38F8DF}" type="presParOf" srcId="{085DD1A7-293A-E44C-8AF2-6720116CBB31}" destId="{BE5BA724-F059-5B4E-840D-53A066B10A55}" srcOrd="0" destOrd="0" presId="urn:microsoft.com/office/officeart/2005/8/layout/hierarchy2"/>
    <dgm:cxn modelId="{7C12DDEA-2F44-6E4B-843A-86736E09BF0C}" type="presParOf" srcId="{BE5BA724-F059-5B4E-840D-53A066B10A55}" destId="{E4F8100A-C9F6-E147-8322-8B14C12B3845}" srcOrd="0" destOrd="0" presId="urn:microsoft.com/office/officeart/2005/8/layout/hierarchy2"/>
    <dgm:cxn modelId="{BE2F329A-A95D-264F-B28A-BDE7E744781E}" type="presParOf" srcId="{085DD1A7-293A-E44C-8AF2-6720116CBB31}" destId="{2F613A02-8FD4-C34E-BB63-85CC3703B6F3}" srcOrd="1" destOrd="0" presId="urn:microsoft.com/office/officeart/2005/8/layout/hierarchy2"/>
    <dgm:cxn modelId="{AC5A3DDE-5CC8-F947-8E2C-040D720A54DD}" type="presParOf" srcId="{2F613A02-8FD4-C34E-BB63-85CC3703B6F3}" destId="{AD4ECA16-7EE1-224A-947D-3304B1C14EF9}" srcOrd="0" destOrd="0" presId="urn:microsoft.com/office/officeart/2005/8/layout/hierarchy2"/>
    <dgm:cxn modelId="{EC729A4C-26CA-044C-8091-583ACA49A369}" type="presParOf" srcId="{2F613A02-8FD4-C34E-BB63-85CC3703B6F3}" destId="{4D987B3D-75A2-D448-921B-01ADEE8C3F51}" srcOrd="1" destOrd="0" presId="urn:microsoft.com/office/officeart/2005/8/layout/hierarchy2"/>
    <dgm:cxn modelId="{D452BE97-2970-1349-84BC-5AE200F9AB87}" type="presParOf" srcId="{4D987B3D-75A2-D448-921B-01ADEE8C3F51}" destId="{058678A1-A34C-0240-A301-A8A37702C8A1}" srcOrd="0" destOrd="0" presId="urn:microsoft.com/office/officeart/2005/8/layout/hierarchy2"/>
    <dgm:cxn modelId="{9D835D0B-4602-154C-AEEA-76449B80F53A}" type="presParOf" srcId="{058678A1-A34C-0240-A301-A8A37702C8A1}" destId="{1AF85D9E-468E-4C4A-8270-233742CBBA6F}" srcOrd="0" destOrd="0" presId="urn:microsoft.com/office/officeart/2005/8/layout/hierarchy2"/>
    <dgm:cxn modelId="{02A8A3AE-C97C-FD4A-9C86-23C1D9E99C5A}" type="presParOf" srcId="{4D987B3D-75A2-D448-921B-01ADEE8C3F51}" destId="{A9C3B707-36EB-5F42-80AC-3FEACD5470DD}" srcOrd="1" destOrd="0" presId="urn:microsoft.com/office/officeart/2005/8/layout/hierarchy2"/>
    <dgm:cxn modelId="{5A3C495A-BC5C-2C46-A51F-3986B585838A}" type="presParOf" srcId="{A9C3B707-36EB-5F42-80AC-3FEACD5470DD}" destId="{9BA34866-93F7-F445-9D61-32BE32DC926C}" srcOrd="0" destOrd="0" presId="urn:microsoft.com/office/officeart/2005/8/layout/hierarchy2"/>
    <dgm:cxn modelId="{0ABDDF76-487F-BB44-9340-FC1362874B2A}" type="presParOf" srcId="{A9C3B707-36EB-5F42-80AC-3FEACD5470DD}" destId="{6047637B-E08A-B747-AA7D-1DE24095DD1A}" srcOrd="1" destOrd="0" presId="urn:microsoft.com/office/officeart/2005/8/layout/hierarchy2"/>
    <dgm:cxn modelId="{29AE50BE-3D37-7E41-98D9-4919A1010E5A}" type="presParOf" srcId="{6047637B-E08A-B747-AA7D-1DE24095DD1A}" destId="{E8163B4D-9EAA-364A-A48F-E821CD42534F}" srcOrd="0" destOrd="0" presId="urn:microsoft.com/office/officeart/2005/8/layout/hierarchy2"/>
    <dgm:cxn modelId="{9FFB40CE-C9DB-2A44-BA1F-F469F4E36A71}" type="presParOf" srcId="{E8163B4D-9EAA-364A-A48F-E821CD42534F}" destId="{EA9ADE28-1B6D-7449-AD30-6EF7E31B29D2}" srcOrd="0" destOrd="0" presId="urn:microsoft.com/office/officeart/2005/8/layout/hierarchy2"/>
    <dgm:cxn modelId="{5C12420D-D9AB-3948-9674-ED44231E1B85}" type="presParOf" srcId="{6047637B-E08A-B747-AA7D-1DE24095DD1A}" destId="{8A6BE155-1CD3-924A-9C51-F4A4AE5355AA}" srcOrd="1" destOrd="0" presId="urn:microsoft.com/office/officeart/2005/8/layout/hierarchy2"/>
    <dgm:cxn modelId="{C16DFF94-AA49-1A47-BC40-67B48AAE0B73}" type="presParOf" srcId="{8A6BE155-1CD3-924A-9C51-F4A4AE5355AA}" destId="{2CF9616E-075F-194F-B900-385A8642878D}" srcOrd="0" destOrd="0" presId="urn:microsoft.com/office/officeart/2005/8/layout/hierarchy2"/>
    <dgm:cxn modelId="{DE8E90FD-2235-FE4A-9F88-2C1B9325ED28}" type="presParOf" srcId="{8A6BE155-1CD3-924A-9C51-F4A4AE5355AA}" destId="{3390B9C0-D825-E740-BF43-C882432A4B94}" srcOrd="1" destOrd="0" presId="urn:microsoft.com/office/officeart/2005/8/layout/hierarchy2"/>
    <dgm:cxn modelId="{BB00A26B-4E15-414A-BD9C-82F3B97C4BB7}" type="presParOf" srcId="{6047637B-E08A-B747-AA7D-1DE24095DD1A}" destId="{1DFCF64C-AA68-CB41-8F18-3323A27AEEE8}" srcOrd="2" destOrd="0" presId="urn:microsoft.com/office/officeart/2005/8/layout/hierarchy2"/>
    <dgm:cxn modelId="{CB1D81AF-54E9-0D4D-B73E-63C317BD6DD3}" type="presParOf" srcId="{1DFCF64C-AA68-CB41-8F18-3323A27AEEE8}" destId="{8E9FAB43-7BD7-2F4F-A822-5AD9CCD731C3}" srcOrd="0" destOrd="0" presId="urn:microsoft.com/office/officeart/2005/8/layout/hierarchy2"/>
    <dgm:cxn modelId="{EBC68830-6B5A-2A4E-A17B-A35A1E80B1ED}" type="presParOf" srcId="{6047637B-E08A-B747-AA7D-1DE24095DD1A}" destId="{2E0FDAB5-5874-AB4D-9382-32F4A1B380EE}" srcOrd="3" destOrd="0" presId="urn:microsoft.com/office/officeart/2005/8/layout/hierarchy2"/>
    <dgm:cxn modelId="{5FEEA485-A0A3-D348-9DC2-8C0A4DFAD3C9}" type="presParOf" srcId="{2E0FDAB5-5874-AB4D-9382-32F4A1B380EE}" destId="{2CB16540-4264-AE49-B6AC-788F148F0548}" srcOrd="0" destOrd="0" presId="urn:microsoft.com/office/officeart/2005/8/layout/hierarchy2"/>
    <dgm:cxn modelId="{4ECD7CAC-847F-E74A-AA7F-F4C12D68D3D2}" type="presParOf" srcId="{2E0FDAB5-5874-AB4D-9382-32F4A1B380EE}" destId="{856C428F-3161-5641-922D-EE268E12EAED}" srcOrd="1" destOrd="0" presId="urn:microsoft.com/office/officeart/2005/8/layout/hierarchy2"/>
    <dgm:cxn modelId="{AAA9A969-1D7D-3043-A42C-7C035ED765F5}" type="presParOf" srcId="{4D987B3D-75A2-D448-921B-01ADEE8C3F51}" destId="{213D7306-ACA9-AC4C-A30A-FE4C497363E4}" srcOrd="2" destOrd="0" presId="urn:microsoft.com/office/officeart/2005/8/layout/hierarchy2"/>
    <dgm:cxn modelId="{7B7DE99C-B01A-5A46-A9A0-F0EB5565CBF5}" type="presParOf" srcId="{213D7306-ACA9-AC4C-A30A-FE4C497363E4}" destId="{C0699662-BE7A-624E-AD03-0FE0683228C2}" srcOrd="0" destOrd="0" presId="urn:microsoft.com/office/officeart/2005/8/layout/hierarchy2"/>
    <dgm:cxn modelId="{6EE42F44-072B-094F-9067-3FCEC42446AE}" type="presParOf" srcId="{4D987B3D-75A2-D448-921B-01ADEE8C3F51}" destId="{312BCB52-CDFF-8C4D-B6D1-44C99E872E61}" srcOrd="3" destOrd="0" presId="urn:microsoft.com/office/officeart/2005/8/layout/hierarchy2"/>
    <dgm:cxn modelId="{DDB2CE50-5C7C-8948-BA00-E1B12F1A3E70}" type="presParOf" srcId="{312BCB52-CDFF-8C4D-B6D1-44C99E872E61}" destId="{B9CA9615-BC29-6940-82AC-0CFC24AEB37D}" srcOrd="0" destOrd="0" presId="urn:microsoft.com/office/officeart/2005/8/layout/hierarchy2"/>
    <dgm:cxn modelId="{0DD37953-5BC9-8C43-9680-220AB931BE5F}" type="presParOf" srcId="{312BCB52-CDFF-8C4D-B6D1-44C99E872E61}" destId="{F76D2804-2057-DB46-B8AC-7B9466E50A0F}" srcOrd="1" destOrd="0" presId="urn:microsoft.com/office/officeart/2005/8/layout/hierarchy2"/>
    <dgm:cxn modelId="{9F438BD6-0DDE-4B43-B5D9-0FE563F25F64}" type="presParOf" srcId="{F76D2804-2057-DB46-B8AC-7B9466E50A0F}" destId="{500D64AF-C19C-FF4C-B64F-961F4706186E}" srcOrd="0" destOrd="0" presId="urn:microsoft.com/office/officeart/2005/8/layout/hierarchy2"/>
    <dgm:cxn modelId="{C322E926-1506-7B4F-A6E6-38FD9193DAF4}" type="presParOf" srcId="{500D64AF-C19C-FF4C-B64F-961F4706186E}" destId="{93A98C35-ADA4-2A4B-A06B-C392348594E0}" srcOrd="0" destOrd="0" presId="urn:microsoft.com/office/officeart/2005/8/layout/hierarchy2"/>
    <dgm:cxn modelId="{DE6F99A7-A2BC-0E42-ACDA-7FF6F3EEF672}" type="presParOf" srcId="{F76D2804-2057-DB46-B8AC-7B9466E50A0F}" destId="{565EB40F-8CBA-F94B-9F79-6B45D9379F6B}" srcOrd="1" destOrd="0" presId="urn:microsoft.com/office/officeart/2005/8/layout/hierarchy2"/>
    <dgm:cxn modelId="{D800103D-807C-CC4A-8A87-7DCF7BEBAA27}" type="presParOf" srcId="{565EB40F-8CBA-F94B-9F79-6B45D9379F6B}" destId="{58CE50F4-A0BC-D742-9BF4-D84852CDED54}" srcOrd="0" destOrd="0" presId="urn:microsoft.com/office/officeart/2005/8/layout/hierarchy2"/>
    <dgm:cxn modelId="{0ECAEA22-48D4-4E45-BBE8-8AA41DA932E1}" type="presParOf" srcId="{565EB40F-8CBA-F94B-9F79-6B45D9379F6B}" destId="{491F3AA2-074A-2748-9FC2-2C2C5C20C73E}" srcOrd="1" destOrd="0" presId="urn:microsoft.com/office/officeart/2005/8/layout/hierarchy2"/>
    <dgm:cxn modelId="{8004B0CC-6D40-1243-84FF-0AA09B1A17E5}" type="presParOf" srcId="{F76D2804-2057-DB46-B8AC-7B9466E50A0F}" destId="{4C220EC4-D834-CA45-B0CC-5FAF60FCCBB2}" srcOrd="2" destOrd="0" presId="urn:microsoft.com/office/officeart/2005/8/layout/hierarchy2"/>
    <dgm:cxn modelId="{0F43E095-9712-3941-B306-CEB563BE9ADB}" type="presParOf" srcId="{4C220EC4-D834-CA45-B0CC-5FAF60FCCBB2}" destId="{B5B9553D-54AF-434C-AD38-7E6A91BCFA4D}" srcOrd="0" destOrd="0" presId="urn:microsoft.com/office/officeart/2005/8/layout/hierarchy2"/>
    <dgm:cxn modelId="{64126D70-E6E9-BA45-A47C-9E23F28ACAF4}" type="presParOf" srcId="{F76D2804-2057-DB46-B8AC-7B9466E50A0F}" destId="{8002974B-8285-8E45-8B38-074600365270}" srcOrd="3" destOrd="0" presId="urn:microsoft.com/office/officeart/2005/8/layout/hierarchy2"/>
    <dgm:cxn modelId="{EB5853D8-98BD-D644-9654-F14FBC7007E9}" type="presParOf" srcId="{8002974B-8285-8E45-8B38-074600365270}" destId="{F25DD3B7-7D04-D945-847A-3D16A5C4FD12}" srcOrd="0" destOrd="0" presId="urn:microsoft.com/office/officeart/2005/8/layout/hierarchy2"/>
    <dgm:cxn modelId="{79428223-E4EF-3D41-898D-13F24819E070}" type="presParOf" srcId="{8002974B-8285-8E45-8B38-074600365270}" destId="{6A2243C3-E1C7-8743-B438-0AEEAACB12E0}" srcOrd="1" destOrd="0" presId="urn:microsoft.com/office/officeart/2005/8/layout/hierarchy2"/>
    <dgm:cxn modelId="{BDACFF14-5334-FD43-BA12-C0ED7A796098}" type="presParOf" srcId="{085DD1A7-293A-E44C-8AF2-6720116CBB31}" destId="{968E7C15-AE32-E040-872E-5F2A6CC1664E}" srcOrd="2" destOrd="0" presId="urn:microsoft.com/office/officeart/2005/8/layout/hierarchy2"/>
    <dgm:cxn modelId="{967E3912-B98F-1E45-A384-ADF6E6EEB496}" type="presParOf" srcId="{968E7C15-AE32-E040-872E-5F2A6CC1664E}" destId="{329CF826-CAE8-104A-8EA7-BFB5CC9D7259}" srcOrd="0" destOrd="0" presId="urn:microsoft.com/office/officeart/2005/8/layout/hierarchy2"/>
    <dgm:cxn modelId="{2B0B2E7D-97D2-6349-B550-4367E3F5C963}" type="presParOf" srcId="{085DD1A7-293A-E44C-8AF2-6720116CBB31}" destId="{D3B436DE-7773-DB4E-A452-ED3CC545F48B}" srcOrd="3" destOrd="0" presId="urn:microsoft.com/office/officeart/2005/8/layout/hierarchy2"/>
    <dgm:cxn modelId="{08177877-BD9F-604B-BB36-E203411DF07B}" type="presParOf" srcId="{D3B436DE-7773-DB4E-A452-ED3CC545F48B}" destId="{1DCC3F99-CD6D-4041-8C02-2C03D504A0F7}" srcOrd="0" destOrd="0" presId="urn:microsoft.com/office/officeart/2005/8/layout/hierarchy2"/>
    <dgm:cxn modelId="{667E3394-AC2B-5F46-BC3E-A80D656891FD}" type="presParOf" srcId="{D3B436DE-7773-DB4E-A452-ED3CC545F48B}" destId="{235849C6-C565-B647-9FE2-02D3B2316D7B}" srcOrd="1" destOrd="0" presId="urn:microsoft.com/office/officeart/2005/8/layout/hierarchy2"/>
    <dgm:cxn modelId="{3BEC1B3C-B8E8-4345-B343-DDFB0BE8FCE0}" type="presParOf" srcId="{235849C6-C565-B647-9FE2-02D3B2316D7B}" destId="{A1655D01-71FE-374B-965A-444B990C1F6E}" srcOrd="0" destOrd="0" presId="urn:microsoft.com/office/officeart/2005/8/layout/hierarchy2"/>
    <dgm:cxn modelId="{4E18F171-08BC-C848-88F7-956892B8A50A}" type="presParOf" srcId="{A1655D01-71FE-374B-965A-444B990C1F6E}" destId="{2D101E05-4F1F-5A46-AFAE-88D755F3AB3E}" srcOrd="0" destOrd="0" presId="urn:microsoft.com/office/officeart/2005/8/layout/hierarchy2"/>
    <dgm:cxn modelId="{3FA06DB2-B0E6-294E-A990-00A736657619}" type="presParOf" srcId="{235849C6-C565-B647-9FE2-02D3B2316D7B}" destId="{FFFE3FAA-3D7D-814D-B85B-FD973E425664}" srcOrd="1" destOrd="0" presId="urn:microsoft.com/office/officeart/2005/8/layout/hierarchy2"/>
    <dgm:cxn modelId="{3CB16595-41D2-174C-B03E-9523F7B9C95B}" type="presParOf" srcId="{FFFE3FAA-3D7D-814D-B85B-FD973E425664}" destId="{52681454-C9CF-EC4E-A16C-2CD522892689}" srcOrd="0" destOrd="0" presId="urn:microsoft.com/office/officeart/2005/8/layout/hierarchy2"/>
    <dgm:cxn modelId="{4DDD7384-83CA-1747-BF05-E8B7D3FF579B}" type="presParOf" srcId="{FFFE3FAA-3D7D-814D-B85B-FD973E425664}" destId="{D340C33B-35E6-E241-B3A3-2438D09D098C}" srcOrd="1" destOrd="0" presId="urn:microsoft.com/office/officeart/2005/8/layout/hierarchy2"/>
    <dgm:cxn modelId="{5850DA43-7AF6-F74F-8C06-476D9C04FF2E}" type="presParOf" srcId="{D340C33B-35E6-E241-B3A3-2438D09D098C}" destId="{D5371FC1-79C2-2B4E-8DF7-41FE9E735F02}" srcOrd="0" destOrd="0" presId="urn:microsoft.com/office/officeart/2005/8/layout/hierarchy2"/>
    <dgm:cxn modelId="{F98E600E-0D8E-E14E-90D0-035ECE05520B}" type="presParOf" srcId="{D5371FC1-79C2-2B4E-8DF7-41FE9E735F02}" destId="{BD9A6279-8F05-F043-9EFD-83621B88D772}" srcOrd="0" destOrd="0" presId="urn:microsoft.com/office/officeart/2005/8/layout/hierarchy2"/>
    <dgm:cxn modelId="{2198D5B5-0085-C34E-A569-44613FA161D0}" type="presParOf" srcId="{D340C33B-35E6-E241-B3A3-2438D09D098C}" destId="{6F949C29-1AFD-D941-B416-1DCD6C111423}" srcOrd="1" destOrd="0" presId="urn:microsoft.com/office/officeart/2005/8/layout/hierarchy2"/>
    <dgm:cxn modelId="{AF734D3F-0015-2C4F-BAC1-B196F4FAFBBD}" type="presParOf" srcId="{6F949C29-1AFD-D941-B416-1DCD6C111423}" destId="{22FF57E3-3728-9343-9019-1D868F0D5927}" srcOrd="0" destOrd="0" presId="urn:microsoft.com/office/officeart/2005/8/layout/hierarchy2"/>
    <dgm:cxn modelId="{C2D4691A-15BD-464A-87DD-7CA3BDDBF56F}" type="presParOf" srcId="{6F949C29-1AFD-D941-B416-1DCD6C111423}" destId="{94A61BA7-50E2-E34E-91E9-13BCC2463723}" srcOrd="1" destOrd="0" presId="urn:microsoft.com/office/officeart/2005/8/layout/hierarchy2"/>
    <dgm:cxn modelId="{73453395-97ED-2743-8BA9-5D6B2A39757F}" type="presParOf" srcId="{D340C33B-35E6-E241-B3A3-2438D09D098C}" destId="{8E077E05-ACD0-FD47-95C6-0D6EA2C40BA0}" srcOrd="2" destOrd="0" presId="urn:microsoft.com/office/officeart/2005/8/layout/hierarchy2"/>
    <dgm:cxn modelId="{8459D30D-B41C-A842-81F9-686B906FF03F}" type="presParOf" srcId="{8E077E05-ACD0-FD47-95C6-0D6EA2C40BA0}" destId="{284FFB41-7544-2C48-BC97-1A34B4C3D5FE}" srcOrd="0" destOrd="0" presId="urn:microsoft.com/office/officeart/2005/8/layout/hierarchy2"/>
    <dgm:cxn modelId="{332F17C9-0003-BD47-8C10-EA70D556DEA1}" type="presParOf" srcId="{D340C33B-35E6-E241-B3A3-2438D09D098C}" destId="{9D9B5F09-8429-2A41-8E82-E1936A063228}" srcOrd="3" destOrd="0" presId="urn:microsoft.com/office/officeart/2005/8/layout/hierarchy2"/>
    <dgm:cxn modelId="{A5BBF322-952D-DD48-813F-B3C31130BBF9}" type="presParOf" srcId="{9D9B5F09-8429-2A41-8E82-E1936A063228}" destId="{7C593F63-D8E6-1642-B8F9-1A890964E1A3}" srcOrd="0" destOrd="0" presId="urn:microsoft.com/office/officeart/2005/8/layout/hierarchy2"/>
    <dgm:cxn modelId="{E5FB3F78-F16B-414C-9065-FFD7D0AE02D7}" type="presParOf" srcId="{9D9B5F09-8429-2A41-8E82-E1936A063228}" destId="{4397452C-FFD6-964B-A125-98F754CBD7B5}" srcOrd="1" destOrd="0" presId="urn:microsoft.com/office/officeart/2005/8/layout/hierarchy2"/>
    <dgm:cxn modelId="{A23FE1A9-47DA-414E-854B-C68A02507409}" type="presParOf" srcId="{235849C6-C565-B647-9FE2-02D3B2316D7B}" destId="{8BCAB112-80FC-A646-A99A-F057D4FBB3DE}" srcOrd="2" destOrd="0" presId="urn:microsoft.com/office/officeart/2005/8/layout/hierarchy2"/>
    <dgm:cxn modelId="{E7DF4E90-4E9A-6B4A-81CC-8ED64E383C48}" type="presParOf" srcId="{8BCAB112-80FC-A646-A99A-F057D4FBB3DE}" destId="{8F23DE48-C6F2-3645-BA1A-A2B973E3F910}" srcOrd="0" destOrd="0" presId="urn:microsoft.com/office/officeart/2005/8/layout/hierarchy2"/>
    <dgm:cxn modelId="{3B8AE7F2-6F94-2E4C-81FB-9721E8892B2E}" type="presParOf" srcId="{235849C6-C565-B647-9FE2-02D3B2316D7B}" destId="{59A0931E-10E5-AF47-A935-E57139731807}" srcOrd="3" destOrd="0" presId="urn:microsoft.com/office/officeart/2005/8/layout/hierarchy2"/>
    <dgm:cxn modelId="{A9A00E5D-1E00-E046-B371-4A1833883AE3}" type="presParOf" srcId="{59A0931E-10E5-AF47-A935-E57139731807}" destId="{191B9454-4A7D-174A-94C5-F3B5C64CE791}" srcOrd="0" destOrd="0" presId="urn:microsoft.com/office/officeart/2005/8/layout/hierarchy2"/>
    <dgm:cxn modelId="{9C6685B4-2CE6-9A4C-82B4-BA3D4627A728}" type="presParOf" srcId="{59A0931E-10E5-AF47-A935-E57139731807}" destId="{5B8AF30C-213D-954F-A371-AED9A3A81A21}" srcOrd="1" destOrd="0" presId="urn:microsoft.com/office/officeart/2005/8/layout/hierarchy2"/>
    <dgm:cxn modelId="{386CA0AF-31D6-F04A-925E-D4732E034992}" type="presParOf" srcId="{5B8AF30C-213D-954F-A371-AED9A3A81A21}" destId="{94BD22D0-6AFC-9547-BE83-258BDC419742}" srcOrd="0" destOrd="0" presId="urn:microsoft.com/office/officeart/2005/8/layout/hierarchy2"/>
    <dgm:cxn modelId="{77A69B0E-7C5C-EF46-8B8E-2360BE32D675}" type="presParOf" srcId="{94BD22D0-6AFC-9547-BE83-258BDC419742}" destId="{34AAB133-55C3-7D4C-AB65-D55B4770AEEC}" srcOrd="0" destOrd="0" presId="urn:microsoft.com/office/officeart/2005/8/layout/hierarchy2"/>
    <dgm:cxn modelId="{D95575C8-FB92-434C-9211-F5E3BDFBE534}" type="presParOf" srcId="{5B8AF30C-213D-954F-A371-AED9A3A81A21}" destId="{008FB18E-89C7-5446-A295-72DD73D1D832}" srcOrd="1" destOrd="0" presId="urn:microsoft.com/office/officeart/2005/8/layout/hierarchy2"/>
    <dgm:cxn modelId="{7FCF2C70-ED47-8847-A9B5-F27D66C54D43}" type="presParOf" srcId="{008FB18E-89C7-5446-A295-72DD73D1D832}" destId="{0FB9AE5F-FCBE-7E40-AB0D-43C31D365FC4}" srcOrd="0" destOrd="0" presId="urn:microsoft.com/office/officeart/2005/8/layout/hierarchy2"/>
    <dgm:cxn modelId="{DFDF4971-2BA2-1F45-8EE7-4BEED50AC241}" type="presParOf" srcId="{008FB18E-89C7-5446-A295-72DD73D1D832}" destId="{18964F7B-46B8-E64A-9190-77989D3B60C1}" srcOrd="1" destOrd="0" presId="urn:microsoft.com/office/officeart/2005/8/layout/hierarchy2"/>
    <dgm:cxn modelId="{05E9C918-265A-3C41-A2B1-70182549C6FE}" type="presParOf" srcId="{5B8AF30C-213D-954F-A371-AED9A3A81A21}" destId="{00B12D18-AE48-FF43-97B7-7231E3D680B8}" srcOrd="2" destOrd="0" presId="urn:microsoft.com/office/officeart/2005/8/layout/hierarchy2"/>
    <dgm:cxn modelId="{6A329383-11F6-F44B-8EFD-10303886C652}" type="presParOf" srcId="{00B12D18-AE48-FF43-97B7-7231E3D680B8}" destId="{1435F62E-6422-A94F-B4EB-ECEF79B59860}" srcOrd="0" destOrd="0" presId="urn:microsoft.com/office/officeart/2005/8/layout/hierarchy2"/>
    <dgm:cxn modelId="{560919B8-2259-014E-BF2D-C8439E7F6EE3}" type="presParOf" srcId="{5B8AF30C-213D-954F-A371-AED9A3A81A21}" destId="{ABDAA262-C0AF-DB4D-8024-30A02611E3CE}" srcOrd="3" destOrd="0" presId="urn:microsoft.com/office/officeart/2005/8/layout/hierarchy2"/>
    <dgm:cxn modelId="{A19BD834-97C5-864F-BE54-E4B512A74EF9}" type="presParOf" srcId="{ABDAA262-C0AF-DB4D-8024-30A02611E3CE}" destId="{21D22798-C045-684E-949D-6BE2BEC37A42}" srcOrd="0" destOrd="0" presId="urn:microsoft.com/office/officeart/2005/8/layout/hierarchy2"/>
    <dgm:cxn modelId="{F9EA2468-00C3-744D-9578-E961BF5544C5}" type="presParOf" srcId="{ABDAA262-C0AF-DB4D-8024-30A02611E3CE}" destId="{9876FE0D-C60D-1644-9B6F-0AC633C22311}" srcOrd="1" destOrd="0" presId="urn:microsoft.com/office/officeart/2005/8/layout/hierarchy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D430C-2468-7D4F-A417-F86D5449DB21}">
      <dsp:nvSpPr>
        <dsp:cNvPr id="0" name=""/>
        <dsp:cNvSpPr/>
      </dsp:nvSpPr>
      <dsp:spPr>
        <a:xfrm>
          <a:off x="319" y="3674262"/>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Labor</a:t>
          </a:r>
        </a:p>
      </dsp:txBody>
      <dsp:txXfrm>
        <a:off x="13050" y="3686993"/>
        <a:ext cx="843876" cy="409207"/>
      </dsp:txXfrm>
    </dsp:sp>
    <dsp:sp modelId="{BE5BA724-F059-5B4E-840D-53A066B10A55}">
      <dsp:nvSpPr>
        <dsp:cNvPr id="0" name=""/>
        <dsp:cNvSpPr/>
      </dsp:nvSpPr>
      <dsp:spPr>
        <a:xfrm rot="16924379">
          <a:off x="172557" y="3024602"/>
          <a:ext cx="1762930" cy="10052"/>
        </a:xfrm>
        <a:custGeom>
          <a:avLst/>
          <a:gdLst/>
          <a:ahLst/>
          <a:cxnLst/>
          <a:rect l="0" t="0" r="0" b="0"/>
          <a:pathLst>
            <a:path>
              <a:moveTo>
                <a:pt x="0" y="5026"/>
              </a:moveTo>
              <a:lnTo>
                <a:pt x="1762930" y="5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09949" y="2985555"/>
        <a:ext cx="88146" cy="88146"/>
      </dsp:txXfrm>
    </dsp:sp>
    <dsp:sp modelId="{AD4ECA16-7EE1-224A-947D-3304B1C14EF9}">
      <dsp:nvSpPr>
        <dsp:cNvPr id="0" name=""/>
        <dsp:cNvSpPr/>
      </dsp:nvSpPr>
      <dsp:spPr>
        <a:xfrm>
          <a:off x="1238387" y="1950324"/>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Female</a:t>
          </a:r>
        </a:p>
      </dsp:txBody>
      <dsp:txXfrm>
        <a:off x="1251118" y="1963055"/>
        <a:ext cx="843876" cy="409207"/>
      </dsp:txXfrm>
    </dsp:sp>
    <dsp:sp modelId="{058678A1-A34C-0240-A301-A8A37702C8A1}">
      <dsp:nvSpPr>
        <dsp:cNvPr id="0" name=""/>
        <dsp:cNvSpPr/>
      </dsp:nvSpPr>
      <dsp:spPr>
        <a:xfrm rot="17267597">
          <a:off x="1783763" y="1718422"/>
          <a:ext cx="933053" cy="10052"/>
        </a:xfrm>
        <a:custGeom>
          <a:avLst/>
          <a:gdLst/>
          <a:ahLst/>
          <a:cxnLst/>
          <a:rect l="0" t="0" r="0" b="0"/>
          <a:pathLst>
            <a:path>
              <a:moveTo>
                <a:pt x="0" y="5026"/>
              </a:moveTo>
              <a:lnTo>
                <a:pt x="933053"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26963" y="1700122"/>
        <a:ext cx="46652" cy="46652"/>
      </dsp:txXfrm>
    </dsp:sp>
    <dsp:sp modelId="{9BA34866-93F7-F445-9D61-32BE32DC926C}">
      <dsp:nvSpPr>
        <dsp:cNvPr id="0" name=""/>
        <dsp:cNvSpPr/>
      </dsp:nvSpPr>
      <dsp:spPr>
        <a:xfrm>
          <a:off x="2392852" y="1061904"/>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Invest</a:t>
          </a:r>
        </a:p>
      </dsp:txBody>
      <dsp:txXfrm>
        <a:off x="2405583" y="1074635"/>
        <a:ext cx="843876" cy="409207"/>
      </dsp:txXfrm>
    </dsp:sp>
    <dsp:sp modelId="{E8163B4D-9EAA-364A-A48F-E821CD42534F}">
      <dsp:nvSpPr>
        <dsp:cNvPr id="0" name=""/>
        <dsp:cNvSpPr/>
      </dsp:nvSpPr>
      <dsp:spPr>
        <a:xfrm rot="18645293">
          <a:off x="3158577" y="1048134"/>
          <a:ext cx="596898" cy="10052"/>
        </a:xfrm>
        <a:custGeom>
          <a:avLst/>
          <a:gdLst/>
          <a:ahLst/>
          <a:cxnLst/>
          <a:rect l="0" t="0" r="0" b="0"/>
          <a:pathLst>
            <a:path>
              <a:moveTo>
                <a:pt x="0" y="5026"/>
              </a:moveTo>
              <a:lnTo>
                <a:pt x="596898"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42103" y="1038238"/>
        <a:ext cx="29844" cy="29844"/>
      </dsp:txXfrm>
    </dsp:sp>
    <dsp:sp modelId="{2CF9616E-075F-194F-B900-385A8642878D}">
      <dsp:nvSpPr>
        <dsp:cNvPr id="0" name=""/>
        <dsp:cNvSpPr/>
      </dsp:nvSpPr>
      <dsp:spPr>
        <a:xfrm>
          <a:off x="3651861" y="609747"/>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Female CEO</a:t>
          </a:r>
        </a:p>
      </dsp:txBody>
      <dsp:txXfrm>
        <a:off x="3664592" y="622478"/>
        <a:ext cx="843876" cy="409207"/>
      </dsp:txXfrm>
    </dsp:sp>
    <dsp:sp modelId="{1DFCF64C-AA68-CB41-8F18-3323A27AEEE8}">
      <dsp:nvSpPr>
        <dsp:cNvPr id="0" name=""/>
        <dsp:cNvSpPr/>
      </dsp:nvSpPr>
      <dsp:spPr>
        <a:xfrm rot="3196037">
          <a:off x="3131260" y="1535292"/>
          <a:ext cx="651531" cy="10052"/>
        </a:xfrm>
        <a:custGeom>
          <a:avLst/>
          <a:gdLst/>
          <a:ahLst/>
          <a:cxnLst/>
          <a:rect l="0" t="0" r="0" b="0"/>
          <a:pathLst>
            <a:path>
              <a:moveTo>
                <a:pt x="0" y="5026"/>
              </a:moveTo>
              <a:lnTo>
                <a:pt x="651531"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40737" y="1524030"/>
        <a:ext cx="32576" cy="32576"/>
      </dsp:txXfrm>
    </dsp:sp>
    <dsp:sp modelId="{2CB16540-4264-AE49-B6AC-788F148F0548}">
      <dsp:nvSpPr>
        <dsp:cNvPr id="0" name=""/>
        <dsp:cNvSpPr/>
      </dsp:nvSpPr>
      <dsp:spPr>
        <a:xfrm>
          <a:off x="3651861" y="1584063"/>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Male CEO</a:t>
          </a:r>
        </a:p>
      </dsp:txBody>
      <dsp:txXfrm>
        <a:off x="3664592" y="1596794"/>
        <a:ext cx="843876" cy="409207"/>
      </dsp:txXfrm>
    </dsp:sp>
    <dsp:sp modelId="{213D7306-ACA9-AC4C-A30A-FE4C497363E4}">
      <dsp:nvSpPr>
        <dsp:cNvPr id="0" name=""/>
        <dsp:cNvSpPr/>
      </dsp:nvSpPr>
      <dsp:spPr>
        <a:xfrm rot="4394907">
          <a:off x="1716781" y="2688576"/>
          <a:ext cx="1098503" cy="10052"/>
        </a:xfrm>
        <a:custGeom>
          <a:avLst/>
          <a:gdLst/>
          <a:ahLst/>
          <a:cxnLst/>
          <a:rect l="0" t="0" r="0" b="0"/>
          <a:pathLst>
            <a:path>
              <a:moveTo>
                <a:pt x="0" y="5026"/>
              </a:moveTo>
              <a:lnTo>
                <a:pt x="1098503"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8570" y="2666140"/>
        <a:ext cx="54925" cy="54925"/>
      </dsp:txXfrm>
    </dsp:sp>
    <dsp:sp modelId="{B9CA9615-BC29-6940-82AC-0CFC24AEB37D}">
      <dsp:nvSpPr>
        <dsp:cNvPr id="0" name=""/>
        <dsp:cNvSpPr/>
      </dsp:nvSpPr>
      <dsp:spPr>
        <a:xfrm>
          <a:off x="2424339" y="3002211"/>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Not Invest</a:t>
          </a:r>
        </a:p>
      </dsp:txBody>
      <dsp:txXfrm>
        <a:off x="2437070" y="3014942"/>
        <a:ext cx="843876" cy="409207"/>
      </dsp:txXfrm>
    </dsp:sp>
    <dsp:sp modelId="{500D64AF-C19C-FF4C-B64F-961F4706186E}">
      <dsp:nvSpPr>
        <dsp:cNvPr id="0" name=""/>
        <dsp:cNvSpPr/>
      </dsp:nvSpPr>
      <dsp:spPr>
        <a:xfrm rot="18717541">
          <a:off x="3204909" y="3015332"/>
          <a:ext cx="535720" cy="10052"/>
        </a:xfrm>
        <a:custGeom>
          <a:avLst/>
          <a:gdLst/>
          <a:ahLst/>
          <a:cxnLst/>
          <a:rect l="0" t="0" r="0" b="0"/>
          <a:pathLst>
            <a:path>
              <a:moveTo>
                <a:pt x="0" y="5026"/>
              </a:moveTo>
              <a:lnTo>
                <a:pt x="535720"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9376" y="3006966"/>
        <a:ext cx="26786" cy="26786"/>
      </dsp:txXfrm>
    </dsp:sp>
    <dsp:sp modelId="{58CE50F4-A0BC-D742-9BF4-D84852CDED54}">
      <dsp:nvSpPr>
        <dsp:cNvPr id="0" name=""/>
        <dsp:cNvSpPr/>
      </dsp:nvSpPr>
      <dsp:spPr>
        <a:xfrm>
          <a:off x="3651861" y="2603837"/>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Female CEO</a:t>
          </a:r>
        </a:p>
      </dsp:txBody>
      <dsp:txXfrm>
        <a:off x="3664592" y="2616568"/>
        <a:ext cx="843876" cy="409207"/>
      </dsp:txXfrm>
    </dsp:sp>
    <dsp:sp modelId="{4C220EC4-D834-CA45-B0CC-5FAF60FCCBB2}">
      <dsp:nvSpPr>
        <dsp:cNvPr id="0" name=""/>
        <dsp:cNvSpPr/>
      </dsp:nvSpPr>
      <dsp:spPr>
        <a:xfrm rot="2982555">
          <a:off x="3195911" y="3425578"/>
          <a:ext cx="553396" cy="10052"/>
        </a:xfrm>
        <a:custGeom>
          <a:avLst/>
          <a:gdLst/>
          <a:ahLst/>
          <a:cxnLst/>
          <a:rect l="0" t="0" r="0" b="0"/>
          <a:pathLst>
            <a:path>
              <a:moveTo>
                <a:pt x="0" y="5026"/>
              </a:moveTo>
              <a:lnTo>
                <a:pt x="553396"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8775" y="3416769"/>
        <a:ext cx="27669" cy="27669"/>
      </dsp:txXfrm>
    </dsp:sp>
    <dsp:sp modelId="{F25DD3B7-7D04-D945-847A-3D16A5C4FD12}">
      <dsp:nvSpPr>
        <dsp:cNvPr id="0" name=""/>
        <dsp:cNvSpPr/>
      </dsp:nvSpPr>
      <dsp:spPr>
        <a:xfrm>
          <a:off x="3651542" y="3424327"/>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Male CEO</a:t>
          </a:r>
        </a:p>
      </dsp:txBody>
      <dsp:txXfrm>
        <a:off x="3664273" y="3437058"/>
        <a:ext cx="843876" cy="409207"/>
      </dsp:txXfrm>
    </dsp:sp>
    <dsp:sp modelId="{968E7C15-AE32-E040-872E-5F2A6CC1664E}">
      <dsp:nvSpPr>
        <dsp:cNvPr id="0" name=""/>
        <dsp:cNvSpPr/>
      </dsp:nvSpPr>
      <dsp:spPr>
        <a:xfrm rot="4809015">
          <a:off x="50036" y="4860761"/>
          <a:ext cx="1977528" cy="10052"/>
        </a:xfrm>
        <a:custGeom>
          <a:avLst/>
          <a:gdLst/>
          <a:ahLst/>
          <a:cxnLst/>
          <a:rect l="0" t="0" r="0" b="0"/>
          <a:pathLst>
            <a:path>
              <a:moveTo>
                <a:pt x="0" y="5026"/>
              </a:moveTo>
              <a:lnTo>
                <a:pt x="1977528" y="5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89362" y="4816349"/>
        <a:ext cx="98876" cy="98876"/>
      </dsp:txXfrm>
    </dsp:sp>
    <dsp:sp modelId="{1DCC3F99-CD6D-4041-8C02-2C03D504A0F7}">
      <dsp:nvSpPr>
        <dsp:cNvPr id="0" name=""/>
        <dsp:cNvSpPr/>
      </dsp:nvSpPr>
      <dsp:spPr>
        <a:xfrm>
          <a:off x="1207943" y="5622642"/>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Male</a:t>
          </a:r>
        </a:p>
      </dsp:txBody>
      <dsp:txXfrm>
        <a:off x="1220674" y="5635373"/>
        <a:ext cx="843876" cy="409207"/>
      </dsp:txXfrm>
    </dsp:sp>
    <dsp:sp modelId="{A1655D01-71FE-374B-965A-444B990C1F6E}">
      <dsp:nvSpPr>
        <dsp:cNvPr id="0" name=""/>
        <dsp:cNvSpPr/>
      </dsp:nvSpPr>
      <dsp:spPr>
        <a:xfrm rot="17585362">
          <a:off x="1791669" y="5402704"/>
          <a:ext cx="939773" cy="10052"/>
        </a:xfrm>
        <a:custGeom>
          <a:avLst/>
          <a:gdLst/>
          <a:ahLst/>
          <a:cxnLst/>
          <a:rect l="0" t="0" r="0" b="0"/>
          <a:pathLst>
            <a:path>
              <a:moveTo>
                <a:pt x="0" y="5026"/>
              </a:moveTo>
              <a:lnTo>
                <a:pt x="939773"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8061" y="5384236"/>
        <a:ext cx="46988" cy="46988"/>
      </dsp:txXfrm>
    </dsp:sp>
    <dsp:sp modelId="{52681454-C9CF-EC4E-A16C-2CD522892689}">
      <dsp:nvSpPr>
        <dsp:cNvPr id="0" name=""/>
        <dsp:cNvSpPr/>
      </dsp:nvSpPr>
      <dsp:spPr>
        <a:xfrm>
          <a:off x="2445830" y="4758150"/>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Invest</a:t>
          </a:r>
        </a:p>
      </dsp:txBody>
      <dsp:txXfrm>
        <a:off x="2458561" y="4770881"/>
        <a:ext cx="843876" cy="409207"/>
      </dsp:txXfrm>
    </dsp:sp>
    <dsp:sp modelId="{D5371FC1-79C2-2B4E-8DF7-41FE9E735F02}">
      <dsp:nvSpPr>
        <dsp:cNvPr id="0" name=""/>
        <dsp:cNvSpPr/>
      </dsp:nvSpPr>
      <dsp:spPr>
        <a:xfrm rot="18694077">
          <a:off x="3229793" y="4780631"/>
          <a:ext cx="507442" cy="10052"/>
        </a:xfrm>
        <a:custGeom>
          <a:avLst/>
          <a:gdLst/>
          <a:ahLst/>
          <a:cxnLst/>
          <a:rect l="0" t="0" r="0" b="0"/>
          <a:pathLst>
            <a:path>
              <a:moveTo>
                <a:pt x="0" y="5026"/>
              </a:moveTo>
              <a:lnTo>
                <a:pt x="507442"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0828" y="4772972"/>
        <a:ext cx="25372" cy="25372"/>
      </dsp:txXfrm>
    </dsp:sp>
    <dsp:sp modelId="{22FF57E3-3728-9343-9019-1D868F0D5927}">
      <dsp:nvSpPr>
        <dsp:cNvPr id="0" name=""/>
        <dsp:cNvSpPr/>
      </dsp:nvSpPr>
      <dsp:spPr>
        <a:xfrm>
          <a:off x="3651861" y="4378496"/>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Female CEO</a:t>
          </a:r>
        </a:p>
      </dsp:txBody>
      <dsp:txXfrm>
        <a:off x="3664592" y="4391227"/>
        <a:ext cx="843876" cy="409207"/>
      </dsp:txXfrm>
    </dsp:sp>
    <dsp:sp modelId="{8E077E05-ACD0-FD47-95C6-0D6EA2C40BA0}">
      <dsp:nvSpPr>
        <dsp:cNvPr id="0" name=""/>
        <dsp:cNvSpPr/>
      </dsp:nvSpPr>
      <dsp:spPr>
        <a:xfrm rot="3278217">
          <a:off x="3192638" y="5207668"/>
          <a:ext cx="581752" cy="10052"/>
        </a:xfrm>
        <a:custGeom>
          <a:avLst/>
          <a:gdLst/>
          <a:ahLst/>
          <a:cxnLst/>
          <a:rect l="0" t="0" r="0" b="0"/>
          <a:pathLst>
            <a:path>
              <a:moveTo>
                <a:pt x="0" y="5026"/>
              </a:moveTo>
              <a:lnTo>
                <a:pt x="581752"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8971" y="5198150"/>
        <a:ext cx="29087" cy="29087"/>
      </dsp:txXfrm>
    </dsp:sp>
    <dsp:sp modelId="{7C593F63-D8E6-1642-B8F9-1A890964E1A3}">
      <dsp:nvSpPr>
        <dsp:cNvPr id="0" name=""/>
        <dsp:cNvSpPr/>
      </dsp:nvSpPr>
      <dsp:spPr>
        <a:xfrm>
          <a:off x="3651861" y="5232569"/>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Male CEO</a:t>
          </a:r>
        </a:p>
      </dsp:txBody>
      <dsp:txXfrm>
        <a:off x="3664592" y="5245300"/>
        <a:ext cx="843876" cy="409207"/>
      </dsp:txXfrm>
    </dsp:sp>
    <dsp:sp modelId="{8BCAB112-80FC-A646-A99A-F057D4FBB3DE}">
      <dsp:nvSpPr>
        <dsp:cNvPr id="0" name=""/>
        <dsp:cNvSpPr/>
      </dsp:nvSpPr>
      <dsp:spPr>
        <a:xfrm rot="3934027">
          <a:off x="1804014" y="6259246"/>
          <a:ext cx="932061" cy="10052"/>
        </a:xfrm>
        <a:custGeom>
          <a:avLst/>
          <a:gdLst/>
          <a:ahLst/>
          <a:cxnLst/>
          <a:rect l="0" t="0" r="0" b="0"/>
          <a:pathLst>
            <a:path>
              <a:moveTo>
                <a:pt x="0" y="5026"/>
              </a:moveTo>
              <a:lnTo>
                <a:pt x="932061"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6743" y="6240971"/>
        <a:ext cx="46603" cy="46603"/>
      </dsp:txXfrm>
    </dsp:sp>
    <dsp:sp modelId="{191B9454-4A7D-174A-94C5-F3B5C64CE791}">
      <dsp:nvSpPr>
        <dsp:cNvPr id="0" name=""/>
        <dsp:cNvSpPr/>
      </dsp:nvSpPr>
      <dsp:spPr>
        <a:xfrm>
          <a:off x="2462808" y="6471234"/>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Not Invest</a:t>
          </a:r>
        </a:p>
      </dsp:txBody>
      <dsp:txXfrm>
        <a:off x="2475539" y="6483965"/>
        <a:ext cx="843876" cy="409207"/>
      </dsp:txXfrm>
    </dsp:sp>
    <dsp:sp modelId="{94BD22D0-6AFC-9547-BE83-258BDC419742}">
      <dsp:nvSpPr>
        <dsp:cNvPr id="0" name=""/>
        <dsp:cNvSpPr/>
      </dsp:nvSpPr>
      <dsp:spPr>
        <a:xfrm rot="18198428">
          <a:off x="3200892" y="6440249"/>
          <a:ext cx="582222" cy="10052"/>
        </a:xfrm>
        <a:custGeom>
          <a:avLst/>
          <a:gdLst/>
          <a:ahLst/>
          <a:cxnLst/>
          <a:rect l="0" t="0" r="0" b="0"/>
          <a:pathLst>
            <a:path>
              <a:moveTo>
                <a:pt x="0" y="5026"/>
              </a:moveTo>
              <a:lnTo>
                <a:pt x="582222"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7448" y="6430720"/>
        <a:ext cx="29111" cy="29111"/>
      </dsp:txXfrm>
    </dsp:sp>
    <dsp:sp modelId="{0FB9AE5F-FCBE-7E40-AB0D-43C31D365FC4}">
      <dsp:nvSpPr>
        <dsp:cNvPr id="0" name=""/>
        <dsp:cNvSpPr/>
      </dsp:nvSpPr>
      <dsp:spPr>
        <a:xfrm>
          <a:off x="3651861" y="5984648"/>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Female CEO</a:t>
          </a:r>
        </a:p>
      </dsp:txBody>
      <dsp:txXfrm>
        <a:off x="3664592" y="5997379"/>
        <a:ext cx="843876" cy="409207"/>
      </dsp:txXfrm>
    </dsp:sp>
    <dsp:sp modelId="{00B12D18-AE48-FF43-97B7-7231E3D680B8}">
      <dsp:nvSpPr>
        <dsp:cNvPr id="0" name=""/>
        <dsp:cNvSpPr/>
      </dsp:nvSpPr>
      <dsp:spPr>
        <a:xfrm rot="3936131">
          <a:off x="3105006" y="7035981"/>
          <a:ext cx="773995" cy="10052"/>
        </a:xfrm>
        <a:custGeom>
          <a:avLst/>
          <a:gdLst/>
          <a:ahLst/>
          <a:cxnLst/>
          <a:rect l="0" t="0" r="0" b="0"/>
          <a:pathLst>
            <a:path>
              <a:moveTo>
                <a:pt x="0" y="5026"/>
              </a:moveTo>
              <a:lnTo>
                <a:pt x="773995" y="50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2654" y="7021657"/>
        <a:ext cx="38699" cy="38699"/>
      </dsp:txXfrm>
    </dsp:sp>
    <dsp:sp modelId="{21D22798-C045-684E-949D-6BE2BEC37A42}">
      <dsp:nvSpPr>
        <dsp:cNvPr id="0" name=""/>
        <dsp:cNvSpPr/>
      </dsp:nvSpPr>
      <dsp:spPr>
        <a:xfrm>
          <a:off x="3651861" y="7176111"/>
          <a:ext cx="869338" cy="43466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Male CEO</a:t>
          </a:r>
        </a:p>
      </dsp:txBody>
      <dsp:txXfrm>
        <a:off x="3664592" y="7188842"/>
        <a:ext cx="843876" cy="4092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4/22/24</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134552" rtl="0" eaLnBrk="1" latinLnBrk="0" hangingPunct="1">
      <a:defRPr sz="4142" kern="1200">
        <a:solidFill>
          <a:schemeClr val="tx1"/>
        </a:solidFill>
        <a:latin typeface="+mn-lt"/>
        <a:ea typeface="+mn-ea"/>
        <a:cs typeface="+mn-cs"/>
      </a:defRPr>
    </a:lvl1pPr>
    <a:lvl2pPr marL="1567277" algn="l" defTabSz="3134552" rtl="0" eaLnBrk="1" latinLnBrk="0" hangingPunct="1">
      <a:defRPr sz="4142" kern="1200">
        <a:solidFill>
          <a:schemeClr val="tx1"/>
        </a:solidFill>
        <a:latin typeface="+mn-lt"/>
        <a:ea typeface="+mn-ea"/>
        <a:cs typeface="+mn-cs"/>
      </a:defRPr>
    </a:lvl2pPr>
    <a:lvl3pPr marL="3134552" algn="l" defTabSz="3134552" rtl="0" eaLnBrk="1" latinLnBrk="0" hangingPunct="1">
      <a:defRPr sz="4142" kern="1200">
        <a:solidFill>
          <a:schemeClr val="tx1"/>
        </a:solidFill>
        <a:latin typeface="+mn-lt"/>
        <a:ea typeface="+mn-ea"/>
        <a:cs typeface="+mn-cs"/>
      </a:defRPr>
    </a:lvl3pPr>
    <a:lvl4pPr marL="4701829" algn="l" defTabSz="3134552" rtl="0" eaLnBrk="1" latinLnBrk="0" hangingPunct="1">
      <a:defRPr sz="4142" kern="1200">
        <a:solidFill>
          <a:schemeClr val="tx1"/>
        </a:solidFill>
        <a:latin typeface="+mn-lt"/>
        <a:ea typeface="+mn-ea"/>
        <a:cs typeface="+mn-cs"/>
      </a:defRPr>
    </a:lvl4pPr>
    <a:lvl5pPr marL="6269105" algn="l" defTabSz="3134552" rtl="0" eaLnBrk="1" latinLnBrk="0" hangingPunct="1">
      <a:defRPr sz="4142" kern="1200">
        <a:solidFill>
          <a:schemeClr val="tx1"/>
        </a:solidFill>
        <a:latin typeface="+mn-lt"/>
        <a:ea typeface="+mn-ea"/>
        <a:cs typeface="+mn-cs"/>
      </a:defRPr>
    </a:lvl5pPr>
    <a:lvl6pPr marL="7836382" algn="l" defTabSz="3134552" rtl="0" eaLnBrk="1" latinLnBrk="0" hangingPunct="1">
      <a:defRPr sz="4142" kern="1200">
        <a:solidFill>
          <a:schemeClr val="tx1"/>
        </a:solidFill>
        <a:latin typeface="+mn-lt"/>
        <a:ea typeface="+mn-ea"/>
        <a:cs typeface="+mn-cs"/>
      </a:defRPr>
    </a:lvl6pPr>
    <a:lvl7pPr marL="9403659" algn="l" defTabSz="3134552" rtl="0" eaLnBrk="1" latinLnBrk="0" hangingPunct="1">
      <a:defRPr sz="4142" kern="1200">
        <a:solidFill>
          <a:schemeClr val="tx1"/>
        </a:solidFill>
        <a:latin typeface="+mn-lt"/>
        <a:ea typeface="+mn-ea"/>
        <a:cs typeface="+mn-cs"/>
      </a:defRPr>
    </a:lvl7pPr>
    <a:lvl8pPr marL="10970935" algn="l" defTabSz="3134552" rtl="0" eaLnBrk="1" latinLnBrk="0" hangingPunct="1">
      <a:defRPr sz="4142" kern="1200">
        <a:solidFill>
          <a:schemeClr val="tx1"/>
        </a:solidFill>
        <a:latin typeface="+mn-lt"/>
        <a:ea typeface="+mn-ea"/>
        <a:cs typeface="+mn-cs"/>
      </a:defRPr>
    </a:lvl8pPr>
    <a:lvl9pPr marL="12538212" algn="l" defTabSz="3134552" rtl="0" eaLnBrk="1" latinLnBrk="0" hangingPunct="1">
      <a:defRPr sz="4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8005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4252321"/>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9444201"/>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89007"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83053" y="3668358"/>
            <a:ext cx="7543800"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42719" y="3668358"/>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42719" y="4252321"/>
            <a:ext cx="7535264"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42719" y="9484351"/>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42719" y="10007602"/>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42719" y="17088793"/>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42719" y="17622298"/>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9967702"/>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4252321"/>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9444201"/>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89007"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83053" y="3668358"/>
            <a:ext cx="7543800"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42719" y="3668358"/>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42719" y="4252321"/>
            <a:ext cx="7535264"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42719" y="9484351"/>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42719" y="10007602"/>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42719" y="17088793"/>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42719" y="17622298"/>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9967702"/>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479" y="21593940"/>
            <a:ext cx="1885950" cy="22749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7958340" y="9399"/>
          <a:ext cx="7332652" cy="21786147"/>
        </p:xfrm>
        <a:graphic>
          <a:graphicData uri="http://schemas.openxmlformats.org/drawingml/2006/table">
            <a:tbl>
              <a:tblPr firstRow="1" bandRow="1">
                <a:tableStyleId>{5C22544A-7EE6-4342-B048-85BDC9FD1C3A}</a:tableStyleId>
              </a:tblPr>
              <a:tblGrid>
                <a:gridCol w="3144184">
                  <a:extLst>
                    <a:ext uri="{9D8B030D-6E8A-4147-A177-3AD203B41FA5}">
                      <a16:colId xmlns:a16="http://schemas.microsoft.com/office/drawing/2014/main" val="20000"/>
                    </a:ext>
                  </a:extLst>
                </a:gridCol>
                <a:gridCol w="4188468">
                  <a:extLst>
                    <a:ext uri="{9D8B030D-6E8A-4147-A177-3AD203B41FA5}">
                      <a16:colId xmlns:a16="http://schemas.microsoft.com/office/drawing/2014/main" val="20001"/>
                    </a:ext>
                  </a:extLst>
                </a:gridCol>
              </a:tblGrid>
              <a:tr h="88607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37160" marR="685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804416">
                <a:tc gridSpan="2">
                  <a:txBody>
                    <a:bodyPr/>
                    <a:lstStyle/>
                    <a:p>
                      <a:pPr defTabSz="3765639"/>
                      <a:r>
                        <a:rPr lang="en-US" sz="1300" i="0" dirty="0">
                          <a:solidFill>
                            <a:srgbClr val="D9D9D9"/>
                          </a:solidFill>
                          <a:latin typeface="Arial"/>
                          <a:cs typeface="Arial"/>
                        </a:rPr>
                        <a:t>This PowerPoint template produces a </a:t>
                      </a:r>
                      <a:r>
                        <a:rPr lang="en-US" sz="1300" i="0" dirty="0">
                          <a:solidFill>
                            <a:srgbClr val="FFC000"/>
                          </a:solidFill>
                          <a:latin typeface="Arial"/>
                          <a:cs typeface="Arial"/>
                        </a:rPr>
                        <a:t>36"x48" </a:t>
                      </a:r>
                      <a:r>
                        <a:rPr lang="en-US" sz="13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300" i="0" dirty="0">
                        <a:solidFill>
                          <a:srgbClr val="D9D9D9"/>
                        </a:solidFill>
                        <a:latin typeface="Arial"/>
                        <a:cs typeface="Arial"/>
                      </a:endParaRPr>
                    </a:p>
                    <a:p>
                      <a:pPr defTabSz="3765639"/>
                      <a:r>
                        <a:rPr lang="en-US" sz="13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300" i="0" dirty="0" err="1">
                          <a:solidFill>
                            <a:srgbClr val="FFC000"/>
                          </a:solidFill>
                          <a:latin typeface="Arial"/>
                          <a:cs typeface="Arial"/>
                        </a:rPr>
                        <a:t>PosterPresentations.com</a:t>
                      </a:r>
                      <a:r>
                        <a:rPr lang="en-US" sz="1300" i="0" dirty="0">
                          <a:solidFill>
                            <a:srgbClr val="D9D9D9"/>
                          </a:solidFill>
                          <a:latin typeface="Arial"/>
                          <a:cs typeface="Arial"/>
                        </a:rPr>
                        <a:t> and click on the  </a:t>
                      </a:r>
                      <a:r>
                        <a:rPr lang="en-US" sz="1300" i="0" dirty="0">
                          <a:solidFill>
                            <a:srgbClr val="FFC000"/>
                          </a:solidFill>
                          <a:latin typeface="Arial"/>
                          <a:cs typeface="Arial"/>
                        </a:rPr>
                        <a:t>HELP DESK</a:t>
                      </a:r>
                      <a:r>
                        <a:rPr lang="en-US" sz="1300" i="0" baseline="0" dirty="0">
                          <a:solidFill>
                            <a:srgbClr val="D9D9D9"/>
                          </a:solidFill>
                          <a:latin typeface="Arial"/>
                          <a:cs typeface="Arial"/>
                        </a:rPr>
                        <a:t> </a:t>
                      </a:r>
                      <a:r>
                        <a:rPr lang="en-US" sz="1300" i="0" dirty="0">
                          <a:solidFill>
                            <a:srgbClr val="D9D9D9"/>
                          </a:solidFill>
                          <a:latin typeface="Arial"/>
                          <a:cs typeface="Arial"/>
                        </a:rPr>
                        <a:t>tab.</a:t>
                      </a:r>
                    </a:p>
                    <a:p>
                      <a:pPr defTabSz="3765639"/>
                      <a:endParaRPr lang="en-US" sz="1300" i="0" dirty="0">
                        <a:solidFill>
                          <a:srgbClr val="D9D9D9"/>
                        </a:solidFill>
                        <a:latin typeface="Arial"/>
                        <a:cs typeface="Arial"/>
                      </a:endParaRPr>
                    </a:p>
                    <a:p>
                      <a:pPr defTabSz="3765639"/>
                      <a:r>
                        <a:rPr lang="en-US" sz="1300" i="0" dirty="0">
                          <a:solidFill>
                            <a:srgbClr val="D9D9D9"/>
                          </a:solidFill>
                          <a:latin typeface="Arial"/>
                          <a:cs typeface="Arial"/>
                        </a:rPr>
                        <a:t>To print your poster using our same-day professional printing service, go online to </a:t>
                      </a:r>
                      <a:r>
                        <a:rPr lang="en-US" sz="1300" i="0" dirty="0" err="1">
                          <a:solidFill>
                            <a:srgbClr val="FFC000"/>
                          </a:solidFill>
                          <a:latin typeface="Arial"/>
                          <a:cs typeface="Arial"/>
                        </a:rPr>
                        <a:t>PosterPresentations.com</a:t>
                      </a:r>
                      <a:r>
                        <a:rPr lang="en-US" sz="1300" i="0" dirty="0">
                          <a:solidFill>
                            <a:srgbClr val="D9D9D9"/>
                          </a:solidFill>
                          <a:latin typeface="Arial"/>
                          <a:cs typeface="Arial"/>
                        </a:rPr>
                        <a:t> and click on "</a:t>
                      </a:r>
                      <a:r>
                        <a:rPr lang="en-US" sz="1300" i="0" dirty="0">
                          <a:solidFill>
                            <a:srgbClr val="FFC000"/>
                          </a:solidFill>
                          <a:latin typeface="Arial"/>
                          <a:cs typeface="Arial"/>
                        </a:rPr>
                        <a:t>Order your poster</a:t>
                      </a:r>
                      <a:r>
                        <a:rPr lang="en-US" sz="1300" i="0" dirty="0">
                          <a:solidFill>
                            <a:srgbClr val="D9D9D9"/>
                          </a:solidFill>
                          <a:latin typeface="Arial"/>
                          <a:cs typeface="Arial"/>
                        </a:rPr>
                        <a:t>".</a:t>
                      </a:r>
                      <a:endParaRPr lang="en-US" sz="1300" b="1" dirty="0">
                        <a:solidFill>
                          <a:srgbClr val="D9D9D9"/>
                        </a:solidFill>
                        <a:latin typeface="Arial"/>
                        <a:cs typeface="Arial"/>
                      </a:endParaRPr>
                    </a:p>
                  </a:txBody>
                  <a:tcPr marL="137160" marR="685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048278">
                <a:tc>
                  <a:txBody>
                    <a:bodyPr/>
                    <a:lstStyle/>
                    <a:p>
                      <a:pPr algn="ctr"/>
                      <a:endParaRPr lang="en-US" sz="1300" dirty="0">
                        <a:solidFill>
                          <a:srgbClr val="1F3A4E"/>
                        </a:solidFill>
                      </a:endParaRPr>
                    </a:p>
                    <a:p>
                      <a:pPr algn="ctr"/>
                      <a:endParaRPr lang="en-US" sz="1300" dirty="0">
                        <a:solidFill>
                          <a:srgbClr val="1F3A4E"/>
                        </a:solidFill>
                      </a:endParaRPr>
                    </a:p>
                    <a:p>
                      <a:pPr algn="ctr"/>
                      <a:r>
                        <a:rPr lang="en-US" sz="1300" dirty="0">
                          <a:solidFill>
                            <a:schemeClr val="bg1"/>
                          </a:solidFill>
                          <a:latin typeface="Arial" panose="020B0604020202020204" pitchFamily="34" charset="0"/>
                          <a:cs typeface="Arial" panose="020B0604020202020204" pitchFamily="34" charset="0"/>
                        </a:rPr>
                        <a:t>This is a template for a </a:t>
                      </a:r>
                    </a:p>
                    <a:p>
                      <a:pPr algn="ctr"/>
                      <a:r>
                        <a:rPr lang="en-US" sz="1300" dirty="0">
                          <a:solidFill>
                            <a:schemeClr val="bg1"/>
                          </a:solidFill>
                          <a:latin typeface="Arial" panose="020B0604020202020204" pitchFamily="34" charset="0"/>
                          <a:cs typeface="Arial" panose="020B0604020202020204" pitchFamily="34" charset="0"/>
                        </a:rPr>
                        <a:t>presentation poster</a:t>
                      </a:r>
                      <a:br>
                        <a:rPr lang="en-US" sz="13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36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L="68580" marR="68580"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30 tall x 40 wide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42 tall x 56 wide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48 tall x 64 wide</a:t>
                      </a:r>
                    </a:p>
                  </a:txBody>
                  <a:tcPr marL="137160" marR="68580" marT="91440" marB="30480">
                    <a:solidFill>
                      <a:srgbClr val="010101"/>
                    </a:solidFill>
                  </a:tcPr>
                </a:tc>
                <a:extLst>
                  <a:ext uri="{0D108BD9-81ED-4DB2-BD59-A6C34878D82A}">
                    <a16:rowId xmlns:a16="http://schemas.microsoft.com/office/drawing/2014/main" val="10008"/>
                  </a:ext>
                </a:extLst>
              </a:tr>
              <a:tr h="2859128">
                <a:tc>
                  <a:txBody>
                    <a:bodyPr/>
                    <a:lstStyle/>
                    <a:p>
                      <a:endParaRPr lang="en-US" sz="1300" dirty="0">
                        <a:solidFill>
                          <a:srgbClr val="1F3A4E"/>
                        </a:solidFill>
                      </a:endParaRPr>
                    </a:p>
                  </a:txBody>
                  <a:tcPr marL="68580" marR="68580"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1. </a:t>
                      </a:r>
                      <a:r>
                        <a:rPr lang="en-US" sz="13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2. </a:t>
                      </a:r>
                      <a:r>
                        <a:rPr lang="en-US" sz="13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37160" marR="68580" marT="91440" marB="30480">
                    <a:solidFill>
                      <a:srgbClr val="010101"/>
                    </a:solidFill>
                  </a:tcPr>
                </a:tc>
                <a:extLst>
                  <a:ext uri="{0D108BD9-81ED-4DB2-BD59-A6C34878D82A}">
                    <a16:rowId xmlns:a16="http://schemas.microsoft.com/office/drawing/2014/main" val="10001"/>
                  </a:ext>
                </a:extLst>
              </a:tr>
              <a:tr h="1200351">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68580" marR="68580"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549559">
                <a:tc>
                  <a:txBody>
                    <a:bodyPr/>
                    <a:lstStyle/>
                    <a:p>
                      <a:endParaRPr lang="en-US" sz="1300" dirty="0">
                        <a:solidFill>
                          <a:srgbClr val="1F3A4E"/>
                        </a:solidFill>
                      </a:endParaRPr>
                    </a:p>
                  </a:txBody>
                  <a:tcPr marL="68580" marR="68580"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37160" marR="68580" marT="91440" marB="30480">
                    <a:solidFill>
                      <a:srgbClr val="010101"/>
                    </a:solidFill>
                  </a:tcPr>
                </a:tc>
                <a:extLst>
                  <a:ext uri="{0D108BD9-81ED-4DB2-BD59-A6C34878D82A}">
                    <a16:rowId xmlns:a16="http://schemas.microsoft.com/office/drawing/2014/main" val="10003"/>
                  </a:ext>
                </a:extLst>
              </a:tr>
              <a:tr h="2346090">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3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300" dirty="0">
                        <a:solidFill>
                          <a:srgbClr val="D9D9D9"/>
                        </a:solidFill>
                        <a:latin typeface="Arial" panose="020B0604020202020204" pitchFamily="34" charset="0"/>
                        <a:cs typeface="Arial" panose="020B0604020202020204" pitchFamily="34" charset="0"/>
                      </a:endParaRPr>
                    </a:p>
                  </a:txBody>
                  <a:tcPr marL="68580" marR="68580"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8510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37160" marR="685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528780">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37160" marR="685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5351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and look at your images at 100%-200% magnification. If they look clear, they will print well. </a:t>
                      </a:r>
                    </a:p>
                  </a:txBody>
                  <a:tcPr marL="137160" marR="685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12484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37160" marR="685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33521422" y="-56500"/>
          <a:ext cx="7072641" cy="22050047"/>
        </p:xfrm>
        <a:graphic>
          <a:graphicData uri="http://schemas.openxmlformats.org/drawingml/2006/table">
            <a:tbl>
              <a:tblPr firstRow="1" bandRow="1">
                <a:tableStyleId>{5C22544A-7EE6-4342-B048-85BDC9FD1C3A}</a:tableStyleId>
              </a:tblPr>
              <a:tblGrid>
                <a:gridCol w="2507876">
                  <a:extLst>
                    <a:ext uri="{9D8B030D-6E8A-4147-A177-3AD203B41FA5}">
                      <a16:colId xmlns:a16="http://schemas.microsoft.com/office/drawing/2014/main" val="20000"/>
                    </a:ext>
                  </a:extLst>
                </a:gridCol>
                <a:gridCol w="1036169">
                  <a:extLst>
                    <a:ext uri="{9D8B030D-6E8A-4147-A177-3AD203B41FA5}">
                      <a16:colId xmlns:a16="http://schemas.microsoft.com/office/drawing/2014/main" val="997673227"/>
                    </a:ext>
                  </a:extLst>
                </a:gridCol>
                <a:gridCol w="3528596">
                  <a:extLst>
                    <a:ext uri="{9D8B030D-6E8A-4147-A177-3AD203B41FA5}">
                      <a16:colId xmlns:a16="http://schemas.microsoft.com/office/drawing/2014/main" val="4164475170"/>
                    </a:ext>
                  </a:extLst>
                </a:gridCol>
              </a:tblGrid>
              <a:tr h="1170955">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NOT PRINT)</a:t>
                      </a:r>
                      <a:endParaRPr lang="en-US" sz="2700" b="1" spc="600" dirty="0">
                        <a:solidFill>
                          <a:schemeClr val="bg1"/>
                        </a:solidFill>
                        <a:latin typeface="Trebuchet MS" pitchFamily="34" charset="0"/>
                      </a:endParaRPr>
                    </a:p>
                  </a:txBody>
                  <a:tcPr marL="137160" marR="685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734">
                <a:tc gridSpan="3">
                  <a:txBody>
                    <a:bodyPr/>
                    <a:lstStyle/>
                    <a:p>
                      <a:pPr algn="l"/>
                      <a:r>
                        <a:rPr lang="en-US" sz="19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37160" marR="68580" marT="91440" marB="3048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2445146">
                <a:tc gridSpan="3">
                  <a:txBody>
                    <a:bodyPr/>
                    <a:lstStyle/>
                    <a:p>
                      <a:r>
                        <a:rPr lang="en-US" sz="19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5700" u="sng" dirty="0">
                        <a:solidFill>
                          <a:srgbClr val="FFC000"/>
                        </a:solidFill>
                      </a:endParaRPr>
                    </a:p>
                  </a:txBody>
                  <a:tcPr marL="137160" marR="68580" marT="91440" marB="3048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345138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solidFill>
                      <a:srgbClr val="010101"/>
                    </a:solidFill>
                  </a:tcPr>
                </a:tc>
                <a:extLst>
                  <a:ext uri="{0D108BD9-81ED-4DB2-BD59-A6C34878D82A}">
                    <a16:rowId xmlns:a16="http://schemas.microsoft.com/office/drawing/2014/main" val="10005"/>
                  </a:ext>
                </a:extLst>
              </a:tr>
              <a:tr h="192555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2520951">
                <a:tc gridSpan="2">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37160" marR="68580" marT="91440" marB="30480">
                    <a:solidFill>
                      <a:srgbClr val="010101"/>
                    </a:solidFill>
                  </a:tcPr>
                </a:tc>
                <a:tc hMerge="1">
                  <a:txBody>
                    <a:bodyPr/>
                    <a:lstStyle/>
                    <a:p>
                      <a:endParaRPr lang="en-US"/>
                    </a:p>
                  </a:txBody>
                  <a:tcPr/>
                </a:tc>
                <a:tc>
                  <a:txBody>
                    <a:bodyPr/>
                    <a:lstStyle/>
                    <a:p>
                      <a:pPr algn="ctr"/>
                      <a:r>
                        <a:rPr lang="en-US" sz="77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5700" dirty="0"/>
                    </a:p>
                  </a:txBody>
                  <a:tcPr marL="137160" marR="68580" marT="91440" marB="30480" anchor="ctr">
                    <a:solidFill>
                      <a:schemeClr val="tx1">
                        <a:lumMod val="95000"/>
                        <a:lumOff val="5000"/>
                      </a:schemeClr>
                    </a:solidFill>
                  </a:tcPr>
                </a:tc>
                <a:extLst>
                  <a:ext uri="{0D108BD9-81ED-4DB2-BD59-A6C34878D82A}">
                    <a16:rowId xmlns:a16="http://schemas.microsoft.com/office/drawing/2014/main" val="10006"/>
                  </a:ext>
                </a:extLst>
              </a:tr>
              <a:tr h="378267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37160" marR="685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03185">
                <a:tc gridSpan="3">
                  <a:txBody>
                    <a:bodyPr/>
                    <a:lstStyle/>
                    <a:p>
                      <a:endParaRPr lang="en-US" sz="1600" dirty="0">
                        <a:solidFill>
                          <a:srgbClr val="1F3A4E"/>
                        </a:solidFill>
                      </a:endParaRPr>
                    </a:p>
                  </a:txBody>
                  <a:tcPr marL="137160" marR="68580" marT="91440" marB="3048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41469">
                <a:tc>
                  <a:txBody>
                    <a:bodyPr/>
                    <a:lstStyle/>
                    <a:p>
                      <a:pPr>
                        <a:lnSpc>
                          <a:spcPts val="2600"/>
                        </a:lnSpc>
                      </a:pPr>
                      <a:r>
                        <a:rPr lang="en-US" sz="1300" dirty="0">
                          <a:solidFill>
                            <a:schemeClr val="bg1">
                              <a:lumMod val="85000"/>
                            </a:schemeClr>
                          </a:solidFill>
                          <a:latin typeface="Arial"/>
                          <a:cs typeface="Arial"/>
                        </a:rPr>
                        <a:t>© 2019</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37160" marR="68580" marT="91440" marB="3048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1200" dirty="0">
                        <a:solidFill>
                          <a:schemeClr val="bg1">
                            <a:lumMod val="85000"/>
                          </a:schemeClr>
                        </a:solidFill>
                        <a:latin typeface="Arial"/>
                        <a:cs typeface="Arial"/>
                      </a:endParaRPr>
                    </a:p>
                  </a:txBody>
                  <a:tcPr marL="137160" marR="68580" marT="91440" marB="3048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479" y="21593940"/>
            <a:ext cx="1885950" cy="22749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diagramColors" Target="../diagrams/colors1.xml"/><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diagramQuickStyle" Target="../diagrams/quickStyle1.xml"/><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diagramLayout" Target="../diagrams/layout1.xml"/><Relationship Id="rId4" Type="http://schemas.openxmlformats.org/officeDocument/2006/relationships/image" Target="../media/image10.png"/><Relationship Id="rId9" Type="http://schemas.openxmlformats.org/officeDocument/2006/relationships/diagramData" Target="../diagrams/data1.xm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74E4EF-1FB6-E65E-9238-092CB8FB6B7C}"/>
              </a:ext>
            </a:extLst>
          </p:cNvPr>
          <p:cNvSpPr/>
          <p:nvPr/>
        </p:nvSpPr>
        <p:spPr>
          <a:xfrm>
            <a:off x="-399902" y="-193964"/>
            <a:ext cx="33518252" cy="347621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01" name="Text Placeholder 100">
            <a:extLst>
              <a:ext uri="{FF2B5EF4-FFF2-40B4-BE49-F238E27FC236}">
                <a16:creationId xmlns:a16="http://schemas.microsoft.com/office/drawing/2014/main" id="{3F1E5495-EDC6-8943-BA21-C1F3009450C4}"/>
              </a:ext>
            </a:extLst>
          </p:cNvPr>
          <p:cNvSpPr>
            <a:spLocks noGrp="1"/>
          </p:cNvSpPr>
          <p:nvPr>
            <p:ph type="body" sz="quarter" idx="150"/>
          </p:nvPr>
        </p:nvSpPr>
        <p:spPr>
          <a:xfrm>
            <a:off x="4459587" y="2312041"/>
            <a:ext cx="23999226" cy="1026284"/>
          </a:xfrm>
        </p:spPr>
        <p:txBody>
          <a:bodyPr>
            <a:normAutofit/>
          </a:bodyPr>
          <a:lstStyle/>
          <a:p>
            <a:r>
              <a:rPr lang="en-US" sz="3600" dirty="0">
                <a:latin typeface="Times New Roman" panose="02020603050405020304" pitchFamily="18" charset="0"/>
                <a:cs typeface="Times New Roman" panose="02020603050405020304" pitchFamily="18" charset="0"/>
              </a:rPr>
              <a:t>Department of Economics, University of North Carolina at Chapel Hill</a:t>
            </a:r>
          </a:p>
        </p:txBody>
      </p:sp>
      <p:sp>
        <p:nvSpPr>
          <p:cNvPr id="102" name="Text Placeholder 101">
            <a:extLst>
              <a:ext uri="{FF2B5EF4-FFF2-40B4-BE49-F238E27FC236}">
                <a16:creationId xmlns:a16="http://schemas.microsoft.com/office/drawing/2014/main" id="{54FAC610-AA8B-4244-8F06-6E0DE1A9D297}"/>
              </a:ext>
            </a:extLst>
          </p:cNvPr>
          <p:cNvSpPr>
            <a:spLocks noGrp="1"/>
          </p:cNvSpPr>
          <p:nvPr>
            <p:ph type="body" sz="quarter" idx="151"/>
          </p:nvPr>
        </p:nvSpPr>
        <p:spPr>
          <a:xfrm>
            <a:off x="4459587" y="1700189"/>
            <a:ext cx="23999226" cy="853440"/>
          </a:xfrm>
        </p:spPr>
        <p:txBody>
          <a:bodyPr>
            <a:normAutofit/>
          </a:bodyPr>
          <a:lstStyle/>
          <a:p>
            <a:r>
              <a:rPr lang="en-US" altLang="zh-CN" sz="3600" dirty="0">
                <a:latin typeface="Times New Roman" panose="02020603050405020304" pitchFamily="18" charset="0"/>
                <a:cs typeface="Times New Roman" panose="02020603050405020304" pitchFamily="18" charset="0"/>
              </a:rPr>
              <a:t>Yiwen Peng</a:t>
            </a:r>
            <a:endParaRPr lang="en-US" sz="3600" dirty="0">
              <a:latin typeface="Times New Roman" panose="02020603050405020304" pitchFamily="18" charset="0"/>
              <a:cs typeface="Times New Roman" panose="02020603050405020304" pitchFamily="18" charset="0"/>
            </a:endParaRPr>
          </a:p>
        </p:txBody>
      </p:sp>
      <p:sp>
        <p:nvSpPr>
          <p:cNvPr id="103" name="Text Placeholder 102">
            <a:extLst>
              <a:ext uri="{FF2B5EF4-FFF2-40B4-BE49-F238E27FC236}">
                <a16:creationId xmlns:a16="http://schemas.microsoft.com/office/drawing/2014/main" id="{95FDDD8F-0EE1-3F4F-AEB9-C6A6DBC65968}"/>
              </a:ext>
            </a:extLst>
          </p:cNvPr>
          <p:cNvSpPr>
            <a:spLocks noGrp="1"/>
          </p:cNvSpPr>
          <p:nvPr>
            <p:ph type="body" sz="quarter" idx="153"/>
          </p:nvPr>
        </p:nvSpPr>
        <p:spPr>
          <a:xfrm>
            <a:off x="-199951" y="575476"/>
            <a:ext cx="33318302" cy="1091982"/>
          </a:xfrm>
        </p:spPr>
        <p:txBody>
          <a:bodyPr anchor="ctr">
            <a:noAutofit/>
          </a:bodyPr>
          <a:lstStyle/>
          <a:p>
            <a:r>
              <a:rPr lang="en-US" sz="4800" dirty="0">
                <a:latin typeface="Times New Roman" panose="02020603050405020304" pitchFamily="18" charset="0"/>
                <a:cs typeface="Times New Roman" panose="02020603050405020304" pitchFamily="18" charset="0"/>
              </a:rPr>
              <a:t>Does Female Management Make a Difference?</a:t>
            </a:r>
            <a:r>
              <a:rPr lang="zh-CN" altLang="en-US" sz="4800" dirty="0">
                <a:latin typeface="Times New Roman" panose="02020603050405020304" pitchFamily="18" charset="0"/>
                <a:cs typeface="Times New Roman" panose="02020603050405020304" pitchFamily="18" charset="0"/>
              </a:rPr>
              <a:t> </a:t>
            </a:r>
            <a:r>
              <a:rPr lang="en-US" sz="4800" dirty="0">
                <a:latin typeface="Times New Roman" panose="02020603050405020304" pitchFamily="18" charset="0"/>
                <a:cs typeface="Times New Roman" panose="02020603050405020304" pitchFamily="18" charset="0"/>
              </a:rPr>
              <a:t>An Empirical Analysis of Gender Wage Gap</a:t>
            </a:r>
          </a:p>
        </p:txBody>
      </p:sp>
      <p:pic>
        <p:nvPicPr>
          <p:cNvPr id="7" name="Picture 6">
            <a:extLst>
              <a:ext uri="{FF2B5EF4-FFF2-40B4-BE49-F238E27FC236}">
                <a16:creationId xmlns:a16="http://schemas.microsoft.com/office/drawing/2014/main" id="{13342807-1D58-1BA8-F99D-ACFA7DAC2DF3}"/>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948997" y="463038"/>
            <a:ext cx="2561594" cy="2561594"/>
          </a:xfrm>
          <a:prstGeom prst="rect">
            <a:avLst/>
          </a:prstGeom>
        </p:spPr>
      </p:pic>
      <p:pic>
        <p:nvPicPr>
          <p:cNvPr id="8" name="Picture 7">
            <a:extLst>
              <a:ext uri="{FF2B5EF4-FFF2-40B4-BE49-F238E27FC236}">
                <a16:creationId xmlns:a16="http://schemas.microsoft.com/office/drawing/2014/main" id="{095DA460-2177-7895-34C4-DF04B45C0970}"/>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29671672" y="313554"/>
            <a:ext cx="2033869" cy="2990983"/>
          </a:xfrm>
          <a:prstGeom prst="rect">
            <a:avLst/>
          </a:prstGeom>
        </p:spPr>
      </p:pic>
      <p:grpSp>
        <p:nvGrpSpPr>
          <p:cNvPr id="11" name="Group 10">
            <a:extLst>
              <a:ext uri="{FF2B5EF4-FFF2-40B4-BE49-F238E27FC236}">
                <a16:creationId xmlns:a16="http://schemas.microsoft.com/office/drawing/2014/main" id="{17F38663-7D4C-00EC-7225-5CC95021AB52}"/>
              </a:ext>
            </a:extLst>
          </p:cNvPr>
          <p:cNvGrpSpPr/>
          <p:nvPr/>
        </p:nvGrpSpPr>
        <p:grpSpPr>
          <a:xfrm>
            <a:off x="358369" y="3664218"/>
            <a:ext cx="7543800" cy="4581460"/>
            <a:chOff x="358369" y="3687756"/>
            <a:chExt cx="7543800" cy="4581460"/>
          </a:xfrm>
        </p:grpSpPr>
        <p:sp>
          <p:nvSpPr>
            <p:cNvPr id="9" name="Rectangle 8">
              <a:extLst>
                <a:ext uri="{FF2B5EF4-FFF2-40B4-BE49-F238E27FC236}">
                  <a16:creationId xmlns:a16="http://schemas.microsoft.com/office/drawing/2014/main" id="{9E83E393-857E-DE7C-CDAC-C1A5BBF11C2B}"/>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Abstract</a:t>
              </a:r>
            </a:p>
          </p:txBody>
        </p:sp>
        <p:sp>
          <p:nvSpPr>
            <p:cNvPr id="10" name="Rectangle 9">
              <a:extLst>
                <a:ext uri="{FF2B5EF4-FFF2-40B4-BE49-F238E27FC236}">
                  <a16:creationId xmlns:a16="http://schemas.microsoft.com/office/drawing/2014/main" id="{BD5BEA47-73CB-2116-2196-B18D148B31A9}"/>
                </a:ext>
              </a:extLst>
            </p:cNvPr>
            <p:cNvSpPr/>
            <p:nvPr/>
          </p:nvSpPr>
          <p:spPr>
            <a:xfrm>
              <a:off x="358369" y="4232672"/>
              <a:ext cx="7543800" cy="4036544"/>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algn="just">
                <a:spcBef>
                  <a:spcPts val="1000"/>
                </a:spcBef>
                <a:spcAft>
                  <a:spcPts val="1000"/>
                </a:spcAft>
              </a:pPr>
              <a:r>
                <a:rPr lang="en-US" sz="1900" dirty="0">
                  <a:solidFill>
                    <a:schemeClr val="tx1"/>
                  </a:solidFill>
                  <a:ea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research investigates the effect of female leadership representation on gender equality in terms of wages in the corporate sector. It specifically examines the influence of female CEO share on the gender wage gap across various industries. Utilizing data from Executive Composition, Annual Fundamentals, and Current Population Survey, this research employs empirical analysis to examine the directions and levels of influence from female leaders. After implementing baseline OLS, joint estimation, mediating sequential model, and instrumental variables, this research finds that an augmented presence of female CEOs in the corporate sphere will bring more gender equality in terms of labor wages and executive compensations.</a:t>
              </a:r>
            </a:p>
            <a:p>
              <a:pPr algn="just">
                <a:spcAft>
                  <a:spcPts val="1000"/>
                </a:spcAft>
              </a:pPr>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Keywords: gender wage gap, workplace equality, female leadership</a:t>
              </a:r>
            </a:p>
            <a:p>
              <a:pPr algn="just">
                <a:spcBef>
                  <a:spcPts val="1000"/>
                </a:spcBef>
                <a:spcAft>
                  <a:spcPts val="1000"/>
                </a:spcAft>
              </a:pPr>
              <a:endParaRPr lang="en-US" sz="1900" dirty="0">
                <a:solidFill>
                  <a:schemeClr val="tx1"/>
                </a:solidFill>
                <a:effectLst/>
                <a:ea typeface="Times New Roman" panose="02020603050405020304" pitchFamily="18" charset="0"/>
              </a:endParaRPr>
            </a:p>
            <a:p>
              <a:pPr algn="ctr"/>
              <a:endParaRPr lang="en-US" dirty="0"/>
            </a:p>
          </p:txBody>
        </p:sp>
      </p:grpSp>
      <p:grpSp>
        <p:nvGrpSpPr>
          <p:cNvPr id="15" name="Group 14">
            <a:extLst>
              <a:ext uri="{FF2B5EF4-FFF2-40B4-BE49-F238E27FC236}">
                <a16:creationId xmlns:a16="http://schemas.microsoft.com/office/drawing/2014/main" id="{D81D5FAE-7294-5D5D-1BBF-42E6CDDE6717}"/>
              </a:ext>
            </a:extLst>
          </p:cNvPr>
          <p:cNvGrpSpPr/>
          <p:nvPr/>
        </p:nvGrpSpPr>
        <p:grpSpPr>
          <a:xfrm>
            <a:off x="358369" y="8454130"/>
            <a:ext cx="7543800" cy="7692836"/>
            <a:chOff x="358369" y="3687756"/>
            <a:chExt cx="7543800" cy="7692836"/>
          </a:xfrm>
        </p:grpSpPr>
        <p:sp>
          <p:nvSpPr>
            <p:cNvPr id="16" name="Rectangle 15">
              <a:extLst>
                <a:ext uri="{FF2B5EF4-FFF2-40B4-BE49-F238E27FC236}">
                  <a16:creationId xmlns:a16="http://schemas.microsoft.com/office/drawing/2014/main" id="{9A2B0A14-350B-C4C4-7717-1F41D520D865}"/>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Data</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Description</a:t>
              </a:r>
              <a:endParaRPr lang="en-US" sz="24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447DB9B-D203-8372-6AB8-551CE96BEAED}"/>
                </a:ext>
              </a:extLst>
            </p:cNvPr>
            <p:cNvSpPr/>
            <p:nvPr/>
          </p:nvSpPr>
          <p:spPr>
            <a:xfrm>
              <a:off x="358369" y="4232672"/>
              <a:ext cx="7543800" cy="7147920"/>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algn="just">
                <a:spcBef>
                  <a:spcPts val="1000"/>
                </a:spcBef>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primary datasets used in this research </a:t>
              </a:r>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are</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Executive Composition, the Current Population Survey (CPS), and Fundamentals Annuals. Executive Composition is an organized firm financial data containing S&amp;P 1500 executive’s compensation, base salary, bonus, and stock option data, collected on a yearly basis from the company’s annual report through Form 10-K and organized by Wharton Research Data Services. Additionally, the CPS as a prominent source of labor force statistics, provides extensive sources of non-managerial worker information, such as wages, demographic information, and working industry. This source is also longitudinal, as about half of the people interviewed this year will be interviewed next year. Fundamentals Annuals organized by Wharton Research Data Services provides a detailed measurement of the S&amp;P 1500 firm’s financial performance, such as its annual revenues, retained earnings, and stocks. This research aggregates the firm’s financial and executive data into the industry level and merges it with employee-side data from CPS.</a:t>
              </a:r>
            </a:p>
            <a:p>
              <a:pPr algn="just"/>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major outcome variables are the labor earning gap and executive’s average compensation gap in each industry, which is derived by taking the average of male and female wages and then calculating their log of difference. The industry is classified according to the 2-digit CPS industry code, with six overarching industry sectors.</a:t>
              </a:r>
            </a:p>
            <a:p>
              <a:pPr algn="just">
                <a:spcAft>
                  <a:spcPts val="1000"/>
                </a:spcAf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main treatment variable is the female CEO’s representation in each industry, calculated by dividing the female CEO’s number by the total number of CEOs.</a:t>
              </a:r>
            </a:p>
            <a:p>
              <a:pPr algn="just">
                <a:spcBef>
                  <a:spcPts val="1000"/>
                </a:spcBef>
                <a:spcAft>
                  <a:spcPts val="1000"/>
                </a:spcAft>
              </a:pPr>
              <a:endParaRPr lang="en-US" sz="1900" dirty="0">
                <a:solidFill>
                  <a:schemeClr val="tx1"/>
                </a:solidFill>
                <a:effectLst/>
                <a:ea typeface="Times New Roman" panose="02020603050405020304" pitchFamily="18" charset="0"/>
              </a:endParaRPr>
            </a:p>
            <a:p>
              <a:pPr algn="ctr"/>
              <a:endParaRPr lang="en-US" dirty="0"/>
            </a:p>
          </p:txBody>
        </p:sp>
      </p:grpSp>
      <p:sp>
        <p:nvSpPr>
          <p:cNvPr id="21" name="Rectangle 20">
            <a:extLst>
              <a:ext uri="{FF2B5EF4-FFF2-40B4-BE49-F238E27FC236}">
                <a16:creationId xmlns:a16="http://schemas.microsoft.com/office/drawing/2014/main" id="{859ADB20-8EB4-748E-4EEA-6E5AB93E14A7}"/>
              </a:ext>
            </a:extLst>
          </p:cNvPr>
          <p:cNvSpPr/>
          <p:nvPr/>
        </p:nvSpPr>
        <p:spPr>
          <a:xfrm>
            <a:off x="-199951" y="20222965"/>
            <a:ext cx="33318301" cy="1815539"/>
          </a:xfrm>
          <a:prstGeom prst="rect">
            <a:avLst/>
          </a:prstGeom>
          <a:solidFill>
            <a:schemeClr val="accent5">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pic>
        <p:nvPicPr>
          <p:cNvPr id="22" name="Picture 21" descr="A graph of a graph with numbers and lines&#10;&#10;Description automatically generated with medium confidence">
            <a:extLst>
              <a:ext uri="{FF2B5EF4-FFF2-40B4-BE49-F238E27FC236}">
                <a16:creationId xmlns:a16="http://schemas.microsoft.com/office/drawing/2014/main" id="{D57118B9-A32C-6139-2982-C270A3927C1B}"/>
              </a:ext>
            </a:extLst>
          </p:cNvPr>
          <p:cNvPicPr>
            <a:picLocks noChangeAspect="1"/>
          </p:cNvPicPr>
          <p:nvPr/>
        </p:nvPicPr>
        <p:blipFill>
          <a:blip r:embed="rId5"/>
          <a:stretch>
            <a:fillRect/>
          </a:stretch>
        </p:blipFill>
        <p:spPr>
          <a:xfrm>
            <a:off x="336643" y="17098228"/>
            <a:ext cx="3608292" cy="2611709"/>
          </a:xfrm>
          <a:prstGeom prst="rect">
            <a:avLst/>
          </a:prstGeom>
        </p:spPr>
      </p:pic>
      <p:pic>
        <p:nvPicPr>
          <p:cNvPr id="23" name="Picture 22">
            <a:extLst>
              <a:ext uri="{FF2B5EF4-FFF2-40B4-BE49-F238E27FC236}">
                <a16:creationId xmlns:a16="http://schemas.microsoft.com/office/drawing/2014/main" id="{8A009E08-4B6E-96F6-B785-6063472D06D5}"/>
              </a:ext>
            </a:extLst>
          </p:cNvPr>
          <p:cNvPicPr>
            <a:picLocks noChangeAspect="1"/>
          </p:cNvPicPr>
          <p:nvPr/>
        </p:nvPicPr>
        <p:blipFill>
          <a:blip r:embed="rId6"/>
          <a:stretch>
            <a:fillRect/>
          </a:stretch>
        </p:blipFill>
        <p:spPr>
          <a:xfrm>
            <a:off x="3944935" y="17113293"/>
            <a:ext cx="3608293" cy="2581577"/>
          </a:xfrm>
          <a:prstGeom prst="rect">
            <a:avLst/>
          </a:prstGeom>
        </p:spPr>
      </p:pic>
      <p:sp>
        <p:nvSpPr>
          <p:cNvPr id="24" name="TextBox 23">
            <a:extLst>
              <a:ext uri="{FF2B5EF4-FFF2-40B4-BE49-F238E27FC236}">
                <a16:creationId xmlns:a16="http://schemas.microsoft.com/office/drawing/2014/main" id="{ADC3792B-0C8A-5808-FD2F-A31936A608B9}"/>
              </a:ext>
            </a:extLst>
          </p:cNvPr>
          <p:cNvSpPr txBox="1"/>
          <p:nvPr/>
        </p:nvSpPr>
        <p:spPr>
          <a:xfrm>
            <a:off x="358369" y="16507004"/>
            <a:ext cx="754380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Trend of Outcome Variable</a:t>
            </a:r>
            <a:endParaRPr lang="en-US" sz="2000" b="1" dirty="0">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2932E074-CA87-1363-85F5-6E9AB9FC86F2}"/>
              </a:ext>
            </a:extLst>
          </p:cNvPr>
          <p:cNvGrpSpPr/>
          <p:nvPr/>
        </p:nvGrpSpPr>
        <p:grpSpPr>
          <a:xfrm>
            <a:off x="8522197" y="3666491"/>
            <a:ext cx="7543800" cy="12480474"/>
            <a:chOff x="358369" y="3687756"/>
            <a:chExt cx="7543800" cy="12480474"/>
          </a:xfrm>
        </p:grpSpPr>
        <p:sp>
          <p:nvSpPr>
            <p:cNvPr id="26" name="Rectangle 25">
              <a:extLst>
                <a:ext uri="{FF2B5EF4-FFF2-40B4-BE49-F238E27FC236}">
                  <a16:creationId xmlns:a16="http://schemas.microsoft.com/office/drawing/2014/main" id="{C292591C-65A6-3B1A-5EED-25FF6F08C0EF}"/>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Theoretical Model</a:t>
              </a:r>
            </a:p>
          </p:txBody>
        </p:sp>
        <p:sp>
          <p:nvSpPr>
            <p:cNvPr id="27" name="Rectangle 26">
              <a:extLst>
                <a:ext uri="{FF2B5EF4-FFF2-40B4-BE49-F238E27FC236}">
                  <a16:creationId xmlns:a16="http://schemas.microsoft.com/office/drawing/2014/main" id="{59126F0D-1366-1CCF-8B7B-05D1F7D4C210}"/>
                </a:ext>
              </a:extLst>
            </p:cNvPr>
            <p:cNvSpPr/>
            <p:nvPr/>
          </p:nvSpPr>
          <p:spPr>
            <a:xfrm>
              <a:off x="358369" y="4232671"/>
              <a:ext cx="7543800" cy="11935559"/>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a:spcBef>
                  <a:spcPts val="0"/>
                </a:spcBef>
                <a:spcAft>
                  <a:spcPts val="0"/>
                </a:spcAft>
              </a:pPr>
              <a:endParaRPr lang="en-US" dirty="0">
                <a:latin typeface="Times New Roman" panose="02020603050405020304" pitchFamily="18" charset="0"/>
                <a:cs typeface="Times New Roman" panose="02020603050405020304" pitchFamily="18" charset="0"/>
              </a:endParaRPr>
            </a:p>
          </p:txBody>
        </p:sp>
      </p:grpSp>
      <p:pic>
        <p:nvPicPr>
          <p:cNvPr id="28" name="Picture 27" descr="A graph showing a bar chart&#10;&#10;Description automatically generated with medium confidence">
            <a:extLst>
              <a:ext uri="{FF2B5EF4-FFF2-40B4-BE49-F238E27FC236}">
                <a16:creationId xmlns:a16="http://schemas.microsoft.com/office/drawing/2014/main" id="{65070C95-B89A-7B5E-B741-DC2B92BEBD88}"/>
              </a:ext>
            </a:extLst>
          </p:cNvPr>
          <p:cNvPicPr>
            <a:picLocks noChangeAspect="1"/>
          </p:cNvPicPr>
          <p:nvPr/>
        </p:nvPicPr>
        <p:blipFill>
          <a:blip r:embed="rId7"/>
          <a:stretch>
            <a:fillRect/>
          </a:stretch>
        </p:blipFill>
        <p:spPr>
          <a:xfrm>
            <a:off x="7965205" y="17147342"/>
            <a:ext cx="4126465" cy="2547528"/>
          </a:xfrm>
          <a:prstGeom prst="rect">
            <a:avLst/>
          </a:prstGeom>
        </p:spPr>
      </p:pic>
      <p:pic>
        <p:nvPicPr>
          <p:cNvPr id="29" name="Picture 28" descr="A graph of a company ceo&#10;&#10;Description automatically generated">
            <a:extLst>
              <a:ext uri="{FF2B5EF4-FFF2-40B4-BE49-F238E27FC236}">
                <a16:creationId xmlns:a16="http://schemas.microsoft.com/office/drawing/2014/main" id="{24B012BA-A840-C79B-4DB6-949DEE027941}"/>
              </a:ext>
            </a:extLst>
          </p:cNvPr>
          <p:cNvPicPr>
            <a:picLocks noChangeAspect="1"/>
          </p:cNvPicPr>
          <p:nvPr/>
        </p:nvPicPr>
        <p:blipFill>
          <a:blip r:embed="rId8"/>
          <a:stretch>
            <a:fillRect/>
          </a:stretch>
        </p:blipFill>
        <p:spPr>
          <a:xfrm>
            <a:off x="12188963" y="17035066"/>
            <a:ext cx="3877034" cy="2659804"/>
          </a:xfrm>
          <a:prstGeom prst="rect">
            <a:avLst/>
          </a:prstGeom>
        </p:spPr>
      </p:pic>
      <p:sp>
        <p:nvSpPr>
          <p:cNvPr id="30" name="TextBox 29">
            <a:extLst>
              <a:ext uri="{FF2B5EF4-FFF2-40B4-BE49-F238E27FC236}">
                <a16:creationId xmlns:a16="http://schemas.microsoft.com/office/drawing/2014/main" id="{DD1CB28B-93EE-5FA2-A618-330199A013FB}"/>
              </a:ext>
            </a:extLst>
          </p:cNvPr>
          <p:cNvSpPr txBox="1"/>
          <p:nvPr/>
        </p:nvSpPr>
        <p:spPr>
          <a:xfrm>
            <a:off x="8319770" y="16490718"/>
            <a:ext cx="754380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Treatment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Variable by Industry Sector</a:t>
            </a:r>
            <a:endParaRPr lang="en-US" sz="2000" b="1" dirty="0">
              <a:latin typeface="Times New Roman" panose="02020603050405020304" pitchFamily="18" charset="0"/>
              <a:cs typeface="Times New Roman" panose="02020603050405020304" pitchFamily="18" charset="0"/>
            </a:endParaRPr>
          </a:p>
        </p:txBody>
      </p:sp>
      <p:sp>
        <p:nvSpPr>
          <p:cNvPr id="53" name="Rectangle 31">
            <a:extLst>
              <a:ext uri="{FF2B5EF4-FFF2-40B4-BE49-F238E27FC236}">
                <a16:creationId xmlns:a16="http://schemas.microsoft.com/office/drawing/2014/main" id="{A50F81C2-7784-B3BA-FFF5-0E33CA8A5CAA}"/>
              </a:ext>
            </a:extLst>
          </p:cNvPr>
          <p:cNvSpPr>
            <a:spLocks noChangeArrowheads="1"/>
          </p:cNvSpPr>
          <p:nvPr/>
        </p:nvSpPr>
        <p:spPr bwMode="auto">
          <a:xfrm>
            <a:off x="17602200" y="7619134"/>
            <a:ext cx="3291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8" name="Group 77">
            <a:extLst>
              <a:ext uri="{FF2B5EF4-FFF2-40B4-BE49-F238E27FC236}">
                <a16:creationId xmlns:a16="http://schemas.microsoft.com/office/drawing/2014/main" id="{6E7C00BA-359E-7B3C-CC28-959EAC183D3A}"/>
              </a:ext>
            </a:extLst>
          </p:cNvPr>
          <p:cNvGrpSpPr/>
          <p:nvPr/>
        </p:nvGrpSpPr>
        <p:grpSpPr>
          <a:xfrm>
            <a:off x="9038134" y="3664218"/>
            <a:ext cx="6511925" cy="7783195"/>
            <a:chOff x="17199428" y="5746819"/>
            <a:chExt cx="6511925" cy="7783195"/>
          </a:xfrm>
        </p:grpSpPr>
        <p:graphicFrame>
          <p:nvGraphicFramePr>
            <p:cNvPr id="55" name="Diagram 54">
              <a:extLst>
                <a:ext uri="{FF2B5EF4-FFF2-40B4-BE49-F238E27FC236}">
                  <a16:creationId xmlns:a16="http://schemas.microsoft.com/office/drawing/2014/main" id="{8F227599-1A9C-2DBD-5DD6-899F17F57253}"/>
                </a:ext>
              </a:extLst>
            </p:cNvPr>
            <p:cNvGraphicFramePr/>
            <p:nvPr>
              <p:extLst>
                <p:ext uri="{D42A27DB-BD31-4B8C-83A1-F6EECF244321}">
                  <p14:modId xmlns:p14="http://schemas.microsoft.com/office/powerpoint/2010/main" val="1932395470"/>
                </p:ext>
              </p:extLst>
            </p:nvPr>
          </p:nvGraphicFramePr>
          <p:xfrm>
            <a:off x="17199428" y="5746819"/>
            <a:ext cx="4521200" cy="77831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6" name="Text Box 2">
              <a:extLst>
                <a:ext uri="{FF2B5EF4-FFF2-40B4-BE49-F238E27FC236}">
                  <a16:creationId xmlns:a16="http://schemas.microsoft.com/office/drawing/2014/main" id="{0DCEDEF6-8777-FB55-B86A-85B83EE56D4E}"/>
                </a:ext>
              </a:extLst>
            </p:cNvPr>
            <p:cNvSpPr txBox="1">
              <a:spLocks noChangeArrowheads="1"/>
            </p:cNvSpPr>
            <p:nvPr/>
          </p:nvSpPr>
          <p:spPr bwMode="auto">
            <a:xfrm>
              <a:off x="21809528" y="6346894"/>
              <a:ext cx="1865313"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wage=1-r*h+l2+r*h</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7" name="Text Box 34">
              <a:extLst>
                <a:ext uri="{FF2B5EF4-FFF2-40B4-BE49-F238E27FC236}">
                  <a16:creationId xmlns:a16="http://schemas.microsoft.com/office/drawing/2014/main" id="{7BFD5175-148E-52F5-1A78-29DCE7708770}"/>
                </a:ext>
              </a:extLst>
            </p:cNvPr>
            <p:cNvSpPr txBox="1">
              <a:spLocks noChangeArrowheads="1"/>
            </p:cNvSpPr>
            <p:nvPr/>
          </p:nvSpPr>
          <p:spPr bwMode="auto">
            <a:xfrm>
              <a:off x="21846041" y="8340794"/>
              <a:ext cx="1865312"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wage=1-r*h+l2+r*l</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8" name="Text Box 35">
              <a:extLst>
                <a:ext uri="{FF2B5EF4-FFF2-40B4-BE49-F238E27FC236}">
                  <a16:creationId xmlns:a16="http://schemas.microsoft.com/office/drawing/2014/main" id="{07D11B07-0FEA-3094-D3C1-0FD3DD4D03E2}"/>
                </a:ext>
              </a:extLst>
            </p:cNvPr>
            <p:cNvSpPr txBox="1">
              <a:spLocks noChangeArrowheads="1"/>
            </p:cNvSpPr>
            <p:nvPr/>
          </p:nvSpPr>
          <p:spPr bwMode="auto">
            <a:xfrm>
              <a:off x="21804766" y="10961757"/>
              <a:ext cx="1865312"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wage=1-r*h+l2+r*h</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9" name="Text Box 48">
              <a:extLst>
                <a:ext uri="{FF2B5EF4-FFF2-40B4-BE49-F238E27FC236}">
                  <a16:creationId xmlns:a16="http://schemas.microsoft.com/office/drawing/2014/main" id="{AA01F427-DE10-94B4-D0A4-FE3F052A860E}"/>
                </a:ext>
              </a:extLst>
            </p:cNvPr>
            <p:cNvSpPr txBox="1">
              <a:spLocks noChangeArrowheads="1"/>
            </p:cNvSpPr>
            <p:nvPr/>
          </p:nvSpPr>
          <p:spPr bwMode="auto">
            <a:xfrm>
              <a:off x="21806353" y="12892157"/>
              <a:ext cx="1865313"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wage=1-r*h+l2+r*l</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0" name="Text Box 36">
              <a:extLst>
                <a:ext uri="{FF2B5EF4-FFF2-40B4-BE49-F238E27FC236}">
                  <a16:creationId xmlns:a16="http://schemas.microsoft.com/office/drawing/2014/main" id="{0C933EF3-2F8D-BEF6-73F9-B53918CC846F}"/>
                </a:ext>
              </a:extLst>
            </p:cNvPr>
            <p:cNvSpPr txBox="1">
              <a:spLocks noChangeArrowheads="1"/>
            </p:cNvSpPr>
            <p:nvPr/>
          </p:nvSpPr>
          <p:spPr bwMode="auto">
            <a:xfrm>
              <a:off x="21846041" y="7345432"/>
              <a:ext cx="1372373"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wage=h+l2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1" name="Text Box 37">
              <a:extLst>
                <a:ext uri="{FF2B5EF4-FFF2-40B4-BE49-F238E27FC236}">
                  <a16:creationId xmlns:a16="http://schemas.microsoft.com/office/drawing/2014/main" id="{C8BAF654-1707-0CAD-8C5A-51970D52B6F7}"/>
                </a:ext>
              </a:extLst>
            </p:cNvPr>
            <p:cNvSpPr txBox="1">
              <a:spLocks noChangeArrowheads="1"/>
            </p:cNvSpPr>
            <p:nvPr/>
          </p:nvSpPr>
          <p:spPr bwMode="auto">
            <a:xfrm>
              <a:off x="21849216" y="9161532"/>
              <a:ext cx="1212850"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wage=h+l2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2" name="Text Box 38">
              <a:extLst>
                <a:ext uri="{FF2B5EF4-FFF2-40B4-BE49-F238E27FC236}">
                  <a16:creationId xmlns:a16="http://schemas.microsoft.com/office/drawing/2014/main" id="{53346FAC-9692-76A2-9CF4-8831CABFE659}"/>
                </a:ext>
              </a:extLst>
            </p:cNvPr>
            <p:cNvSpPr txBox="1">
              <a:spLocks noChangeArrowheads="1"/>
            </p:cNvSpPr>
            <p:nvPr/>
          </p:nvSpPr>
          <p:spPr bwMode="auto">
            <a:xfrm>
              <a:off x="21844453" y="10104507"/>
              <a:ext cx="1373961"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wage=h+l2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3" name="Text Box 39">
              <a:extLst>
                <a:ext uri="{FF2B5EF4-FFF2-40B4-BE49-F238E27FC236}">
                  <a16:creationId xmlns:a16="http://schemas.microsoft.com/office/drawing/2014/main" id="{F6B75A6A-8E65-4251-483F-0F2787C10ADF}"/>
                </a:ext>
              </a:extLst>
            </p:cNvPr>
            <p:cNvSpPr txBox="1">
              <a:spLocks noChangeArrowheads="1"/>
            </p:cNvSpPr>
            <p:nvPr/>
          </p:nvSpPr>
          <p:spPr bwMode="auto">
            <a:xfrm>
              <a:off x="21803178" y="11734869"/>
              <a:ext cx="1415236" cy="501650"/>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wage=h+l2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4" name="Text Box 3">
              <a:extLst>
                <a:ext uri="{FF2B5EF4-FFF2-40B4-BE49-F238E27FC236}">
                  <a16:creationId xmlns:a16="http://schemas.microsoft.com/office/drawing/2014/main" id="{10B3F76B-42AB-A113-B72B-01184E5CB266}"/>
                </a:ext>
              </a:extLst>
            </p:cNvPr>
            <p:cNvSpPr txBox="1">
              <a:spLocks noChangeArrowheads="1"/>
            </p:cNvSpPr>
            <p:nvPr/>
          </p:nvSpPr>
          <p:spPr bwMode="auto">
            <a:xfrm>
              <a:off x="20495078" y="6440557"/>
              <a:ext cx="206375" cy="26511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5E99"/>
                  </a:solidFill>
                  <a:effectLst/>
                  <a:latin typeface="Arial" panose="020B0604020202020204" pitchFamily="34" charset="0"/>
                  <a:ea typeface="Times New Roman" panose="02020603050405020304" pitchFamily="18" charset="0"/>
                </a:rPr>
                <a:t>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Text Box 41">
              <a:extLst>
                <a:ext uri="{FF2B5EF4-FFF2-40B4-BE49-F238E27FC236}">
                  <a16:creationId xmlns:a16="http://schemas.microsoft.com/office/drawing/2014/main" id="{89FFDD83-BE5B-65EC-6832-C86AF644E5F6}"/>
                </a:ext>
              </a:extLst>
            </p:cNvPr>
            <p:cNvSpPr txBox="1">
              <a:spLocks noChangeArrowheads="1"/>
            </p:cNvSpPr>
            <p:nvPr/>
          </p:nvSpPr>
          <p:spPr bwMode="auto">
            <a:xfrm>
              <a:off x="20558578" y="8428107"/>
              <a:ext cx="206375" cy="26511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5E99"/>
                  </a:solidFill>
                  <a:effectLst/>
                  <a:latin typeface="Arial" panose="020B0604020202020204" pitchFamily="34" charset="0"/>
                  <a:ea typeface="Times New Roman" panose="02020603050405020304" pitchFamily="18" charset="0"/>
                </a:rPr>
                <a:t>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Text Box 42">
              <a:extLst>
                <a:ext uri="{FF2B5EF4-FFF2-40B4-BE49-F238E27FC236}">
                  <a16:creationId xmlns:a16="http://schemas.microsoft.com/office/drawing/2014/main" id="{55C50CA1-5A7B-6CC0-60B4-DC5971D99418}"/>
                </a:ext>
              </a:extLst>
            </p:cNvPr>
            <p:cNvSpPr txBox="1">
              <a:spLocks noChangeArrowheads="1"/>
            </p:cNvSpPr>
            <p:nvPr/>
          </p:nvSpPr>
          <p:spPr bwMode="auto">
            <a:xfrm>
              <a:off x="20550641" y="10112393"/>
              <a:ext cx="206375" cy="265113"/>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Text Box 43">
              <a:extLst>
                <a:ext uri="{FF2B5EF4-FFF2-40B4-BE49-F238E27FC236}">
                  <a16:creationId xmlns:a16="http://schemas.microsoft.com/office/drawing/2014/main" id="{A6E9D20E-76F0-DB5D-4A04-A5E898F4371A}"/>
                </a:ext>
              </a:extLst>
            </p:cNvPr>
            <p:cNvSpPr txBox="1">
              <a:spLocks noChangeArrowheads="1"/>
            </p:cNvSpPr>
            <p:nvPr/>
          </p:nvSpPr>
          <p:spPr bwMode="auto">
            <a:xfrm>
              <a:off x="20542703" y="11771550"/>
              <a:ext cx="206375" cy="265113"/>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Text Box 44">
              <a:extLst>
                <a:ext uri="{FF2B5EF4-FFF2-40B4-BE49-F238E27FC236}">
                  <a16:creationId xmlns:a16="http://schemas.microsoft.com/office/drawing/2014/main" id="{5CC5681A-DF42-8255-15BE-2AE709397374}"/>
                </a:ext>
              </a:extLst>
            </p:cNvPr>
            <p:cNvSpPr txBox="1">
              <a:spLocks noChangeArrowheads="1"/>
            </p:cNvSpPr>
            <p:nvPr/>
          </p:nvSpPr>
          <p:spPr bwMode="auto">
            <a:xfrm flipH="1">
              <a:off x="20437928" y="7297807"/>
              <a:ext cx="450850" cy="331787"/>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1-p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Text Box 45">
              <a:extLst>
                <a:ext uri="{FF2B5EF4-FFF2-40B4-BE49-F238E27FC236}">
                  <a16:creationId xmlns:a16="http://schemas.microsoft.com/office/drawing/2014/main" id="{2F9C756E-E366-6A6A-37CE-964780327920}"/>
                </a:ext>
              </a:extLst>
            </p:cNvPr>
            <p:cNvSpPr txBox="1">
              <a:spLocks noChangeArrowheads="1"/>
            </p:cNvSpPr>
            <p:nvPr/>
          </p:nvSpPr>
          <p:spPr bwMode="auto">
            <a:xfrm flipH="1">
              <a:off x="20491903" y="9321869"/>
              <a:ext cx="450850" cy="33178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1-p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Text Box 46">
              <a:extLst>
                <a:ext uri="{FF2B5EF4-FFF2-40B4-BE49-F238E27FC236}">
                  <a16:creationId xmlns:a16="http://schemas.microsoft.com/office/drawing/2014/main" id="{3307B2A1-A76A-E6A5-0188-A88A30F5CA49}"/>
                </a:ext>
              </a:extLst>
            </p:cNvPr>
            <p:cNvSpPr txBox="1">
              <a:spLocks noChangeArrowheads="1"/>
            </p:cNvSpPr>
            <p:nvPr/>
          </p:nvSpPr>
          <p:spPr bwMode="auto">
            <a:xfrm flipH="1">
              <a:off x="20487141" y="11128444"/>
              <a:ext cx="450850" cy="33178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1-p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Text Box 47">
              <a:extLst>
                <a:ext uri="{FF2B5EF4-FFF2-40B4-BE49-F238E27FC236}">
                  <a16:creationId xmlns:a16="http://schemas.microsoft.com/office/drawing/2014/main" id="{71687AAF-8F87-105F-607E-03B4B68D08BC}"/>
                </a:ext>
              </a:extLst>
            </p:cNvPr>
            <p:cNvSpPr txBox="1">
              <a:spLocks noChangeArrowheads="1"/>
            </p:cNvSpPr>
            <p:nvPr/>
          </p:nvSpPr>
          <p:spPr bwMode="auto">
            <a:xfrm flipH="1">
              <a:off x="20420466" y="12893744"/>
              <a:ext cx="450850" cy="33178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15E99"/>
                  </a:solidFill>
                  <a:effectLst/>
                  <a:latin typeface="Arial" panose="020B0604020202020204" pitchFamily="34" charset="0"/>
                  <a:ea typeface="Times New Roman" panose="02020603050405020304" pitchFamily="18" charset="0"/>
                </a:rPr>
                <a:t>1-p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Text Box 4">
              <a:extLst>
                <a:ext uri="{FF2B5EF4-FFF2-40B4-BE49-F238E27FC236}">
                  <a16:creationId xmlns:a16="http://schemas.microsoft.com/office/drawing/2014/main" id="{0EF7E771-A687-FB69-3102-B0AB43995FA3}"/>
                </a:ext>
              </a:extLst>
            </p:cNvPr>
            <p:cNvSpPr txBox="1">
              <a:spLocks noChangeArrowheads="1"/>
            </p:cNvSpPr>
            <p:nvPr/>
          </p:nvSpPr>
          <p:spPr bwMode="auto">
            <a:xfrm>
              <a:off x="18301308" y="6269519"/>
              <a:ext cx="2019300" cy="70167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Exp=p*1-r*h+l2+r*h+1-p*h+l2-c</a:t>
              </a: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3" name="Text Box 50">
              <a:extLst>
                <a:ext uri="{FF2B5EF4-FFF2-40B4-BE49-F238E27FC236}">
                  <a16:creationId xmlns:a16="http://schemas.microsoft.com/office/drawing/2014/main" id="{E3331788-3214-9F60-17B3-299C329C4733}"/>
                </a:ext>
              </a:extLst>
            </p:cNvPr>
            <p:cNvSpPr txBox="1">
              <a:spLocks noChangeArrowheads="1"/>
            </p:cNvSpPr>
            <p:nvPr/>
          </p:nvSpPr>
          <p:spPr bwMode="auto">
            <a:xfrm>
              <a:off x="18540866" y="9240907"/>
              <a:ext cx="2019300" cy="70167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Exp=p*[1-r*h+l2+r*l]+1-p*h+l2</a:t>
              </a: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4" name="Text Box 51">
              <a:extLst>
                <a:ext uri="{FF2B5EF4-FFF2-40B4-BE49-F238E27FC236}">
                  <a16:creationId xmlns:a16="http://schemas.microsoft.com/office/drawing/2014/main" id="{DCB4525B-A354-FB96-125E-333591997BBE}"/>
                </a:ext>
              </a:extLst>
            </p:cNvPr>
            <p:cNvSpPr txBox="1">
              <a:spLocks noChangeArrowheads="1"/>
            </p:cNvSpPr>
            <p:nvPr/>
          </p:nvSpPr>
          <p:spPr bwMode="auto">
            <a:xfrm>
              <a:off x="18530734" y="9868278"/>
              <a:ext cx="2019300" cy="70167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Exp=1-p*1-r*h+l2+r*</a:t>
              </a:r>
              <a:r>
                <a:rPr kumimoji="0" lang="en-US" altLang="en-US" sz="1200" b="0" i="1"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rPr>
                <a:t>h+p</a:t>
              </a: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*h+l2-c</a:t>
              </a: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5" name="Text Box 52">
              <a:extLst>
                <a:ext uri="{FF2B5EF4-FFF2-40B4-BE49-F238E27FC236}">
                  <a16:creationId xmlns:a16="http://schemas.microsoft.com/office/drawing/2014/main" id="{6076F604-7084-F9C4-EC9E-2CA2A6846055}"/>
                </a:ext>
              </a:extLst>
            </p:cNvPr>
            <p:cNvSpPr txBox="1">
              <a:spLocks noChangeArrowheads="1"/>
            </p:cNvSpPr>
            <p:nvPr/>
          </p:nvSpPr>
          <p:spPr bwMode="auto">
            <a:xfrm>
              <a:off x="18523403" y="12708800"/>
              <a:ext cx="2019300" cy="70167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Exp=(1-p)*[1-r*h+l2+r*l]+p*h+l2</a:t>
              </a: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grpSp>
        <p:nvGrpSpPr>
          <p:cNvPr id="79" name="Group 78">
            <a:extLst>
              <a:ext uri="{FF2B5EF4-FFF2-40B4-BE49-F238E27FC236}">
                <a16:creationId xmlns:a16="http://schemas.microsoft.com/office/drawing/2014/main" id="{C3F053B9-0948-477E-79FE-6F5AEAF52731}"/>
              </a:ext>
            </a:extLst>
          </p:cNvPr>
          <p:cNvGrpSpPr/>
          <p:nvPr/>
        </p:nvGrpSpPr>
        <p:grpSpPr>
          <a:xfrm>
            <a:off x="16782458" y="3664218"/>
            <a:ext cx="7543800" cy="16305356"/>
            <a:chOff x="358369" y="3687756"/>
            <a:chExt cx="7543800" cy="16305356"/>
          </a:xfrm>
        </p:grpSpPr>
        <p:sp>
          <p:nvSpPr>
            <p:cNvPr id="80" name="Rectangle 79">
              <a:extLst>
                <a:ext uri="{FF2B5EF4-FFF2-40B4-BE49-F238E27FC236}">
                  <a16:creationId xmlns:a16="http://schemas.microsoft.com/office/drawing/2014/main" id="{051DC7D0-2B4E-AD1F-1EA0-49EB6554D8BE}"/>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Empirical Model</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681017E1-A4BE-97FD-3BD4-71F69E58D97E}"/>
                    </a:ext>
                  </a:extLst>
                </p:cNvPr>
                <p:cNvSpPr/>
                <p:nvPr/>
              </p:nvSpPr>
              <p:spPr>
                <a:xfrm>
                  <a:off x="358369" y="4232671"/>
                  <a:ext cx="7543800" cy="15760441"/>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marR="0" algn="ctr">
                    <a:spcBef>
                      <a:spcPts val="0"/>
                    </a:spcBef>
                    <a:spcAft>
                      <a:spcPts val="0"/>
                    </a:spcAft>
                  </a:pPr>
                  <a:r>
                    <a:rPr lang="en-US" sz="1900" b="1" u="sng"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Baseline Empirical Model</a:t>
                  </a:r>
                </a:p>
                <a:p>
                  <a:pPr marL="342900" marR="0" indent="-342900" algn="ctr">
                    <a:spcBef>
                      <a:spcPts val="0"/>
                    </a:spcBef>
                    <a:spcAft>
                      <a:spcPts val="0"/>
                    </a:spcAft>
                    <a:buFont typeface="Arial" panose="020B0604020202020204" pitchFamily="34" charset="0"/>
                    <a:buChar char="•"/>
                  </a:pPr>
                  <a:endParaRPr lang="en-US" sz="19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m:rPr>
                                <m:sty m:val="p"/>
                              </m:rPr>
                              <a:rPr lang="en-US" sz="1900">
                                <a:solidFill>
                                  <a:schemeClr val="tx1"/>
                                </a:solidFill>
                                <a:effectLst/>
                                <a:latin typeface="Cambria Math" panose="02040503050406030204" pitchFamily="18" charset="0"/>
                                <a:ea typeface="Times New Roman" panose="02020603050405020304" pitchFamily="18" charset="0"/>
                              </a:rPr>
                              <m:t>ln</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𝐹𝑒𝑚𝑎𝑙𝑒</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b="0" i="1" smtClean="0">
                                            <a:solidFill>
                                              <a:schemeClr val="tx1"/>
                                            </a:solidFill>
                                            <a:effectLst/>
                                            <a:latin typeface="Cambria Math" panose="02040503050406030204" pitchFamily="18" charset="0"/>
                                            <a:ea typeface="Times New Roman" panose="02020603050405020304" pitchFamily="18" charset="0"/>
                                          </a:rPr>
                                          <m:t>𝑊𝑎𝑔𝑒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𝑀𝑎𝑙𝑒</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b="0" i="1" smtClean="0">
                                            <a:solidFill>
                                              <a:schemeClr val="tx1"/>
                                            </a:solidFill>
                                            <a:effectLst/>
                                            <a:latin typeface="Cambria Math" panose="02040503050406030204" pitchFamily="18" charset="0"/>
                                            <a:ea typeface="Times New Roman" panose="02020603050405020304" pitchFamily="18" charset="0"/>
                                          </a:rPr>
                                          <m:t>𝑊𝑎𝑔𝑒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e>
                        </m:func>
                        <m:r>
                          <a:rPr lang="en-US" sz="1900" i="1">
                            <a:solidFill>
                              <a:schemeClr val="tx1"/>
                            </a:solidFill>
                            <a:effectLst/>
                            <a:latin typeface="Cambria Math" panose="02040503050406030204" pitchFamily="18" charset="0"/>
                            <a:ea typeface="Times New Roman" panose="02020603050405020304" pitchFamily="18" charset="0"/>
                          </a:rPr>
                          <m:t>= </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𝛽</m:t>
                            </m:r>
                          </m:e>
                          <m:sub>
                            <m:r>
                              <a:rPr lang="en-US" sz="1900" i="1">
                                <a:solidFill>
                                  <a:schemeClr val="tx1"/>
                                </a:solidFill>
                                <a:effectLst/>
                                <a:latin typeface="Cambria Math" panose="02040503050406030204" pitchFamily="18" charset="0"/>
                                <a:ea typeface="Times New Roman" panose="02020603050405020304" pitchFamily="18" charset="0"/>
                              </a:rPr>
                              <m:t>0</m:t>
                            </m:r>
                          </m:sub>
                        </m:sSub>
                        <m:r>
                          <a:rPr lang="en-US" sz="1900" i="1">
                            <a:solidFill>
                              <a:schemeClr val="tx1"/>
                            </a:solidFill>
                            <a:effectLst/>
                            <a:latin typeface="Cambria Math" panose="02040503050406030204" pitchFamily="18" charset="0"/>
                            <a:ea typeface="Times New Roman" panose="02020603050405020304" pitchFamily="18" charset="0"/>
                          </a:rPr>
                          <m:t>+ </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𝛽</m:t>
                            </m:r>
                          </m:e>
                          <m:sub>
                            <m:r>
                              <a:rPr lang="en-US" sz="1900" i="1">
                                <a:solidFill>
                                  <a:schemeClr val="tx1"/>
                                </a:solidFill>
                                <a:effectLst/>
                                <a:latin typeface="Cambria Math" panose="02040503050406030204" pitchFamily="18" charset="0"/>
                                <a:ea typeface="Times New Roman" panose="02020603050405020304" pitchFamily="18" charset="0"/>
                              </a:rPr>
                              <m:t>1</m:t>
                            </m:r>
                          </m:sub>
                        </m:sSub>
                        <m:r>
                          <a:rPr lang="en-US" sz="1900" i="1">
                            <a:solidFill>
                              <a:schemeClr val="tx1"/>
                            </a:solidFill>
                            <a:effectLst/>
                            <a:latin typeface="Cambria Math" panose="02040503050406030204" pitchFamily="18" charset="0"/>
                            <a:ea typeface="Times New Roman" panose="02020603050405020304" pitchFamily="18" charset="0"/>
                          </a:rPr>
                          <m:t>∗</m:t>
                        </m:r>
                        <m:r>
                          <a:rPr lang="en-US" sz="1900" i="1">
                            <a:solidFill>
                              <a:schemeClr val="tx1"/>
                            </a:solidFill>
                            <a:effectLst/>
                            <a:latin typeface="Cambria Math" panose="02040503050406030204" pitchFamily="18" charset="0"/>
                            <a:ea typeface="Times New Roman" panose="02020603050405020304" pitchFamily="18" charset="0"/>
                          </a:rPr>
                          <m:t>𝐹𝑒𝑚𝑎𝑙𝑒𝐶𝐸</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𝑂</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r>
                          <a:rPr lang="en-US" sz="1900" i="1">
                            <a:solidFill>
                              <a:schemeClr val="tx1"/>
                            </a:solidFill>
                            <a:effectLst/>
                            <a:latin typeface="Cambria Math" panose="02040503050406030204" pitchFamily="18" charset="0"/>
                            <a:ea typeface="Times New Roman" panose="02020603050405020304" pitchFamily="18" charset="0"/>
                          </a:rPr>
                          <m:t>+</m:t>
                        </m:r>
                        <m:r>
                          <a:rPr lang="en-US" sz="1900" i="1">
                            <a:solidFill>
                              <a:schemeClr val="tx1"/>
                            </a:solidFill>
                            <a:effectLst/>
                            <a:latin typeface="Cambria Math" panose="02040503050406030204" pitchFamily="18" charset="0"/>
                            <a:ea typeface="Times New Roman" panose="02020603050405020304" pitchFamily="18" charset="0"/>
                          </a:rPr>
                          <m:t>𝐶𝑜𝑛𝑡𝑟𝑜</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𝑙</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r>
                          <a:rPr lang="en-US" sz="1900" i="1">
                            <a:solidFill>
                              <a:schemeClr val="tx1"/>
                            </a:solidFill>
                            <a:effectLst/>
                            <a:latin typeface="Cambria Math" panose="02040503050406030204" pitchFamily="18" charset="0"/>
                            <a:ea typeface="Times New Roman" panose="02020603050405020304" pitchFamily="18" charset="0"/>
                          </a:rPr>
                          <m:t>+ </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𝜃</m:t>
                            </m:r>
                          </m:e>
                          <m:sub>
                            <m:r>
                              <a:rPr lang="en-US" sz="1900" i="1">
                                <a:solidFill>
                                  <a:schemeClr val="tx1"/>
                                </a:solidFill>
                                <a:effectLst/>
                                <a:latin typeface="Cambria Math" panose="02040503050406030204" pitchFamily="18" charset="0"/>
                                <a:ea typeface="Times New Roman" panose="02020603050405020304" pitchFamily="18" charset="0"/>
                              </a:rPr>
                              <m:t>𝑡</m:t>
                            </m:r>
                          </m:sub>
                        </m:sSub>
                        <m:r>
                          <a:rPr lang="en-US" sz="1900" i="1">
                            <a:solidFill>
                              <a:schemeClr val="tx1"/>
                            </a:solidFill>
                            <a:effectLst/>
                            <a:latin typeface="Cambria Math" panose="02040503050406030204" pitchFamily="18" charset="0"/>
                            <a:ea typeface="Times New Roman" panose="02020603050405020304" pitchFamily="18"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𝑢</m:t>
                            </m:r>
                          </m:e>
                          <m:sub>
                            <m:r>
                              <a:rPr lang="en-US" sz="1900" i="1">
                                <a:solidFill>
                                  <a:schemeClr val="tx1"/>
                                </a:solidFill>
                                <a:effectLst/>
                                <a:latin typeface="Cambria Math" panose="02040503050406030204" pitchFamily="18" charset="0"/>
                                <a:ea typeface="Times New Roman" panose="02020603050405020304" pitchFamily="18" charset="0"/>
                              </a:rPr>
                              <m:t>𝑗</m:t>
                            </m:r>
                          </m:sub>
                        </m:sSub>
                        <m:r>
                          <a:rPr lang="en-US" sz="1900" i="1">
                            <a:solidFill>
                              <a:schemeClr val="tx1"/>
                            </a:solidFill>
                            <a:effectLst/>
                            <a:latin typeface="Cambria Math" panose="02040503050406030204" pitchFamily="18" charset="0"/>
                            <a:ea typeface="Times New Roman" panose="02020603050405020304" pitchFamily="18"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𝜀</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spcBef>
                      <a:spcPts val="1200"/>
                    </a:spcBef>
                    <a:spcAft>
                      <a:spcPts val="0"/>
                    </a:spcAft>
                    <a:buFont typeface="Arial" panose="020B0604020202020204" pitchFamily="34" charset="0"/>
                    <a:buChar char="•"/>
                  </a:pPr>
                  <a14:m>
                    <m:oMath xmlns:m="http://schemas.openxmlformats.org/officeDocument/2006/math">
                      <m:r>
                        <a:rPr lang="en-US" sz="1900" i="1" smtClean="0">
                          <a:solidFill>
                            <a:schemeClr val="tx1"/>
                          </a:solidFill>
                          <a:effectLst/>
                          <a:latin typeface="Cambria Math" panose="02040503050406030204" pitchFamily="18" charset="0"/>
                          <a:ea typeface="Times New Roman" panose="02020603050405020304" pitchFamily="18" charset="0"/>
                        </a:rPr>
                        <m:t>𝐹𝑒𝑚𝑎𝑙𝑒𝐶𝐸</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𝑂</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oMath>
                  </a14:m>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main treatment variable</a:t>
                  </a:r>
                  <a:r>
                    <a:rPr lang="zh-CN" alt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with</a:t>
                  </a:r>
                  <a:r>
                    <a:rPr lang="zh-CN" alt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categories</a:t>
                  </a: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a:t>
                  </a:r>
                  <a:r>
                    <a:rPr lang="en-US" altLang="zh-C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dustries without female CEO</a:t>
                  </a:r>
                </a:p>
                <a:p>
                  <a:pPr lvl="1"/>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Industries with female CEO share between 0-10%</a:t>
                  </a:r>
                </a:p>
                <a:p>
                  <a:pPr lvl="1"/>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Industries with female CEO share &gt;10%</a:t>
                  </a:r>
                </a:p>
                <a:p>
                  <a:pPr marL="342900" indent="-342900">
                    <a:buFont typeface="Arial" panose="020B0604020202020204" pitchFamily="34" charset="0"/>
                    <a:buChar char="•"/>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Fixed effect</a:t>
                  </a:r>
                  <a:r>
                    <a:rPr lang="en-US"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use time and sector fixed effects</a:t>
                  </a: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algn="ctr">
                    <a:spcBef>
                      <a:spcPts val="0"/>
                    </a:spcBef>
                    <a:spcAft>
                      <a:spcPts val="0"/>
                    </a:spcAft>
                  </a:pPr>
                  <a:r>
                    <a:rPr lang="en-US" sz="1900" b="1" u="sng"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Joint Estimation Model</a:t>
                  </a:r>
                </a:p>
                <a:p>
                  <a:pPr marL="342900" marR="0" indent="-342900" algn="ctr">
                    <a:spcBef>
                      <a:spcPts val="0"/>
                    </a:spcBef>
                    <a:spcAft>
                      <a:spcPts val="0"/>
                    </a:spcAft>
                    <a:buFont typeface="Arial" panose="020B0604020202020204" pitchFamily="34" charset="0"/>
                    <a:buChar char="•"/>
                  </a:pPr>
                  <a:endParaRPr lang="en-US" sz="19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m:rPr>
                                <m:sty m:val="p"/>
                              </m:rPr>
                              <a:rPr lang="en-US" sz="1900">
                                <a:solidFill>
                                  <a:schemeClr val="tx1"/>
                                </a:solidFill>
                                <a:effectLst/>
                                <a:latin typeface="Cambria Math" panose="02040503050406030204" pitchFamily="18" charset="0"/>
                                <a:ea typeface="Times New Roman" panose="02020603050405020304" pitchFamily="18" charset="0"/>
                              </a:rPr>
                              <m:t>ln</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𝑀𝑎𝑙𝑒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e>
                        </m:func>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p>
                          <m:s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𝛽</m:t>
                            </m:r>
                          </m:e>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𝑦</m:t>
                            </m:r>
                          </m:sup>
                        </m:s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𝐹𝐶𝐸𝑂</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𝑗𝑡</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p>
                          <m:s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𝛽</m:t>
                            </m:r>
                          </m:e>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𝑦</m:t>
                            </m:r>
                          </m:sup>
                        </m:s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𝐶𝑜𝑛𝑡𝑟𝑜𝑙</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𝑗𝑡</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𝜃</m:t>
                            </m:r>
                          </m:e>
                          <m:sub>
                            <m:r>
                              <a:rPr lang="en-US" sz="1900" i="1">
                                <a:solidFill>
                                  <a:schemeClr val="tx1"/>
                                </a:solidFill>
                                <a:effectLst/>
                                <a:latin typeface="Cambria Math" panose="02040503050406030204" pitchFamily="18" charset="0"/>
                                <a:ea typeface="Times New Roman" panose="02020603050405020304" pitchFamily="18" charset="0"/>
                              </a:rPr>
                              <m:t>𝑡</m:t>
                            </m:r>
                          </m:sub>
                        </m:sSub>
                        <m:r>
                          <a:rPr lang="en-US" sz="1900" i="1">
                            <a:solidFill>
                              <a:schemeClr val="tx1"/>
                            </a:solidFill>
                            <a:effectLst/>
                            <a:latin typeface="Cambria Math" panose="02040503050406030204" pitchFamily="18" charset="0"/>
                            <a:ea typeface="Times New Roman" panose="02020603050405020304" pitchFamily="18"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𝑢</m:t>
                            </m:r>
                          </m:e>
                          <m:sub>
                            <m:r>
                              <a:rPr lang="en-US" sz="1900" i="1">
                                <a:solidFill>
                                  <a:schemeClr val="tx1"/>
                                </a:solidFill>
                                <a:effectLst/>
                                <a:latin typeface="Cambria Math" panose="02040503050406030204" pitchFamily="18" charset="0"/>
                                <a:ea typeface="Times New Roman" panose="02020603050405020304" pitchFamily="18" charset="0"/>
                              </a:rPr>
                              <m:t>𝑗</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𝜀</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𝑖𝑡</m:t>
                            </m:r>
                          </m:sub>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𝑦</m:t>
                            </m:r>
                          </m:sup>
                        </m:sSubSup>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m:rPr>
                                <m:sty m:val="p"/>
                              </m:rPr>
                              <a:rPr lang="en-US" sz="1900">
                                <a:solidFill>
                                  <a:schemeClr val="tx1"/>
                                </a:solidFill>
                                <a:effectLst/>
                                <a:latin typeface="Cambria Math" panose="02040503050406030204" pitchFamily="18" charset="0"/>
                                <a:ea typeface="Times New Roman" panose="02020603050405020304" pitchFamily="18" charset="0"/>
                              </a:rPr>
                              <m:t>ln</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𝐶𝑜𝑚𝑝𝑒𝑛𝑠𝑎𝑡</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𝑖𝑜𝑛</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𝑀𝑎𝑙𝑒</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𝐶𝑜𝑚𝑝𝑒𝑛𝑠𝑎𝑡𝑖𝑜𝑛</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e>
                        </m:func>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p>
                          <m:s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𝛽</m:t>
                            </m:r>
                          </m:e>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𝑐</m:t>
                            </m:r>
                          </m:sup>
                        </m:s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𝐹𝐶𝐸𝑂</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𝑗𝑡</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p>
                          <m:s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𝛽</m:t>
                            </m:r>
                          </m:e>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𝑐</m:t>
                            </m:r>
                          </m:sup>
                        </m:s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𝐶𝑜𝑛𝑡𝑟𝑜𝑙</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𝑗𝑡</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𝜃</m:t>
                            </m:r>
                          </m:e>
                          <m:sub>
                            <m:r>
                              <a:rPr lang="en-US" sz="1900" i="1">
                                <a:solidFill>
                                  <a:schemeClr val="tx1"/>
                                </a:solidFill>
                                <a:effectLst/>
                                <a:latin typeface="Cambria Math" panose="02040503050406030204" pitchFamily="18" charset="0"/>
                                <a:ea typeface="Times New Roman" panose="02020603050405020304" pitchFamily="18" charset="0"/>
                              </a:rPr>
                              <m:t>𝑡</m:t>
                            </m:r>
                          </m:sub>
                        </m:sSub>
                        <m:r>
                          <a:rPr lang="en-US" sz="1900" i="1">
                            <a:solidFill>
                              <a:schemeClr val="tx1"/>
                            </a:solidFill>
                            <a:effectLst/>
                            <a:latin typeface="Cambria Math" panose="02040503050406030204" pitchFamily="18" charset="0"/>
                            <a:ea typeface="Times New Roman" panose="02020603050405020304" pitchFamily="18"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𝑢</m:t>
                            </m:r>
                          </m:e>
                          <m:sub>
                            <m:r>
                              <a:rPr lang="en-US" sz="1900" i="1">
                                <a:solidFill>
                                  <a:schemeClr val="tx1"/>
                                </a:solidFill>
                                <a:effectLst/>
                                <a:latin typeface="Cambria Math" panose="02040503050406030204" pitchFamily="18" charset="0"/>
                                <a:ea typeface="Times New Roman" panose="02020603050405020304" pitchFamily="18" charset="0"/>
                              </a:rPr>
                              <m:t>𝑗</m:t>
                            </m:r>
                          </m:sub>
                        </m:sSub>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SupPr>
                          <m:e>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𝜀</m:t>
                            </m:r>
                          </m:e>
                          <m:sub>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𝑗𝑡</m:t>
                            </m:r>
                          </m:sub>
                          <m:sup>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𝑐</m:t>
                            </m:r>
                          </m:sup>
                        </m:sSubSup>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pPr>
                  <a:r>
                    <a:rPr lang="en-US" sz="1900" dirty="0">
                      <a:solidFill>
                        <a:schemeClr val="tx1"/>
                      </a:solidFill>
                      <a:latin typeface="Times New Roman" panose="02020603050405020304" pitchFamily="18" charset="0"/>
                      <a:ea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rPr>
                    <a:t>The joint estimation model measures the effect of female CEO share both on labor market and compensation simultaneously. This model assumes that the error terms in two equations are correlated with each other, which helps mitigate internal validity threats due to omitted variable bias and simultaneous causality.</a:t>
                  </a: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algn="ctr">
                    <a:spcBef>
                      <a:spcPts val="0"/>
                    </a:spcBef>
                    <a:spcAft>
                      <a:spcPts val="0"/>
                    </a:spcAft>
                  </a:pPr>
                  <a:r>
                    <a:rPr lang="en-US" sz="1900" b="1" u="sng"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Sequential Mediating Model</a:t>
                  </a:r>
                </a:p>
                <a:p>
                  <a:pPr marL="342900" marR="0" indent="-342900" algn="ctr">
                    <a:spcBef>
                      <a:spcPts val="0"/>
                    </a:spcBef>
                    <a:spcAft>
                      <a:spcPts val="0"/>
                    </a:spcAft>
                    <a:buFont typeface="Arial" panose="020B0604020202020204" pitchFamily="34" charset="0"/>
                    <a:buChar char="•"/>
                  </a:pPr>
                  <a:endParaRPr lang="en-US" sz="19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a:rPr lang="en-US" sz="1900" i="1">
                                <a:solidFill>
                                  <a:schemeClr val="tx1"/>
                                </a:solidFill>
                                <a:effectLst/>
                                <a:latin typeface="Cambria Math" panose="02040503050406030204" pitchFamily="18" charset="0"/>
                                <a:ea typeface="Times New Roman" panose="02020603050405020304" pitchFamily="18" charset="0"/>
                              </a:rPr>
                              <m:t>𝑙𝑛</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𝑀𝑎𝑙𝑒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e>
                        </m:func>
                        <m:r>
                          <a:rPr lang="x-none" sz="190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m:t>
                        </m:r>
                        <m:r>
                          <a:rPr lang="x-none" sz="19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𝑓</m:t>
                        </m:r>
                        <m:r>
                          <a:rPr lang="x-none" sz="1900" i="1">
                            <a:solidFill>
                              <a:schemeClr val="tx1"/>
                            </a:solidFill>
                            <a:effectLst/>
                            <a:latin typeface="Cambria Math" panose="02040503050406030204" pitchFamily="18" charset="0"/>
                            <a:ea typeface="SimSun" panose="02010600030101010101" pitchFamily="2" charset="-122"/>
                            <a:cs typeface="SimSun" panose="02010600030101010101" pitchFamily="2" charset="-122"/>
                          </a:rPr>
                          <m:t>(</m:t>
                        </m:r>
                        <m:r>
                          <a:rPr lang="en-US" sz="1900" i="1">
                            <a:solidFill>
                              <a:schemeClr val="tx1"/>
                            </a:solidFill>
                            <a:effectLst/>
                            <a:latin typeface="Cambria Math" panose="02040503050406030204" pitchFamily="18" charset="0"/>
                            <a:ea typeface="SimSun" panose="02010600030101010101" pitchFamily="2" charset="-122"/>
                            <a:cs typeface="SimSun" panose="02010600030101010101" pitchFamily="2" charset="-122"/>
                          </a:rPr>
                          <m:t>𝐹𝐶𝐸𝑂</m:t>
                        </m:r>
                        <m:r>
                          <a:rPr lang="en-US" sz="1900" i="1">
                            <a:solidFill>
                              <a:schemeClr val="tx1"/>
                            </a:solidFill>
                            <a:effectLst/>
                            <a:latin typeface="Cambria Math" panose="02040503050406030204" pitchFamily="18" charset="0"/>
                            <a:ea typeface="SimSun" panose="02010600030101010101" pitchFamily="2" charset="-122"/>
                            <a:cs typeface="SimSun" panose="02010600030101010101" pitchFamily="2" charset="-122"/>
                          </a:rPr>
                          <m:t>, </m:t>
                        </m:r>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a:rPr lang="en-US" sz="1900" i="1">
                                <a:solidFill>
                                  <a:schemeClr val="tx1"/>
                                </a:solidFill>
                                <a:effectLst/>
                                <a:latin typeface="Cambria Math" panose="02040503050406030204" pitchFamily="18" charset="0"/>
                                <a:ea typeface="Times New Roman" panose="02020603050405020304" pitchFamily="18" charset="0"/>
                              </a:rPr>
                              <m:t>𝑙𝑛</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𝐶𝑜𝑚</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𝑝</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𝑀𝑎𝑙𝑒</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𝐶𝑜𝑚𝑝</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SimSun" panose="02010600030101010101" pitchFamily="2" charset="-122"/>
                                <a:cs typeface="SimSun" panose="02010600030101010101" pitchFamily="2" charset="-122"/>
                              </a:rPr>
                              <m:t>) </m:t>
                            </m:r>
                          </m:e>
                        </m:func>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1900" i="1">
                            <a:solidFill>
                              <a:schemeClr val="tx1"/>
                            </a:solidFill>
                            <a:effectLst/>
                            <a:latin typeface="Cambria Math" panose="02040503050406030204" pitchFamily="18" charset="0"/>
                            <a:ea typeface="Times New Roman" panose="02020603050405020304" pitchFamily="18" charset="0"/>
                          </a:rPr>
                          <m:t>𝑙𝑛</m:t>
                        </m:r>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𝐶𝑜𝑚</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𝑝</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𝑀𝑎𝑙𝑒</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𝐶𝑜𝑚𝑝</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𝑓</m:t>
                        </m:r>
                        <m:d>
                          <m:dPr>
                            <m:ctrlPr>
                              <a:rPr lang="en-US" sz="1900" i="1">
                                <a:solidFill>
                                  <a:schemeClr val="tx1"/>
                                </a:solidFill>
                                <a:effectLst/>
                                <a:latin typeface="Cambria Math" panose="02040503050406030204" pitchFamily="18" charset="0"/>
                                <a:ea typeface="Times New Roman" panose="02020603050405020304" pitchFamily="18" charset="0"/>
                              </a:rPr>
                            </m:ctrlPr>
                          </m:dPr>
                          <m:e>
                            <m:r>
                              <a:rPr lang="en-US" sz="1900" i="1">
                                <a:solidFill>
                                  <a:schemeClr val="tx1"/>
                                </a:solidFill>
                                <a:effectLst/>
                                <a:latin typeface="Cambria Math" panose="02040503050406030204" pitchFamily="18" charset="0"/>
                                <a:ea typeface="Times New Roman" panose="02020603050405020304" pitchFamily="18" charset="0"/>
                              </a:rPr>
                              <m:t>𝐹𝐶𝐸𝑂</m:t>
                            </m:r>
                            <m:r>
                              <a:rPr lang="en-US" sz="1900" i="1">
                                <a:solidFill>
                                  <a:schemeClr val="tx1"/>
                                </a:solidFill>
                                <a:effectLst/>
                                <a:latin typeface="Cambria Math" panose="02040503050406030204" pitchFamily="18" charset="0"/>
                                <a:ea typeface="Times New Roman" panose="02020603050405020304" pitchFamily="18" charset="0"/>
                              </a:rPr>
                              <m:t>, …</m:t>
                            </m:r>
                          </m:e>
                        </m:d>
                        <m:r>
                          <a:rPr lang="en-US" sz="1900" i="1">
                            <a:solidFill>
                              <a:schemeClr val="tx1"/>
                            </a:solidFill>
                            <a:effectLst/>
                            <a:latin typeface="Cambria Math" panose="02040503050406030204" pitchFamily="18" charset="0"/>
                            <a:ea typeface="Times New Roman" panose="02020603050405020304" pitchFamily="18" charset="0"/>
                          </a:rPr>
                          <m:t> </m:t>
                        </m:r>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pPr>
                  <a:r>
                    <a:rPr lang="en-US" sz="1900" dirty="0">
                      <a:solidFill>
                        <a:schemeClr val="tx1"/>
                      </a:solidFill>
                      <a:effectLst/>
                      <a:latin typeface="Times New Roman" panose="02020603050405020304" pitchFamily="18" charset="0"/>
                      <a:ea typeface="Times New Roman" panose="02020603050405020304" pitchFamily="18" charset="0"/>
                    </a:rPr>
                    <a:t>            The total effect of female CEO share on earning gaps is disaggregated into its direct effect (female leaders directly influence wage gap) and the sum of its mediated effects via the channel of executive compensation gap (Female CEO Share </a:t>
                  </a:r>
                  <a:r>
                    <a:rPr lang="en-US" sz="1900" dirty="0">
                      <a:solidFill>
                        <a:schemeClr val="tx1"/>
                      </a:solidFill>
                      <a:effectLst/>
                      <a:latin typeface="Segoe UI Symbol" panose="020B0502040204020203" pitchFamily="34" charset="0"/>
                      <a:ea typeface="Times New Roman" panose="02020603050405020304" pitchFamily="18" charset="0"/>
                      <a:cs typeface="Segoe UI Symbol" panose="020B0502040204020203" pitchFamily="34" charset="0"/>
                    </a:rPr>
                    <a:t>➔</a:t>
                  </a:r>
                  <a:r>
                    <a:rPr lang="en-US" sz="1900" dirty="0">
                      <a:solidFill>
                        <a:schemeClr val="tx1"/>
                      </a:solidFill>
                      <a:effectLst/>
                      <a:latin typeface="Times New Roman" panose="02020603050405020304" pitchFamily="18" charset="0"/>
                      <a:ea typeface="Times New Roman" panose="02020603050405020304" pitchFamily="18" charset="0"/>
                    </a:rPr>
                    <a:t> Comp Gap </a:t>
                  </a:r>
                  <a:r>
                    <a:rPr lang="en-US" sz="1900" dirty="0">
                      <a:solidFill>
                        <a:schemeClr val="tx1"/>
                      </a:solidFill>
                      <a:effectLst/>
                      <a:latin typeface="Segoe UI Symbol" panose="020B0502040204020203" pitchFamily="34" charset="0"/>
                      <a:ea typeface="Times New Roman" panose="02020603050405020304" pitchFamily="18" charset="0"/>
                      <a:cs typeface="Segoe UI Symbol" panose="020B0502040204020203" pitchFamily="34" charset="0"/>
                    </a:rPr>
                    <a:t>➔</a:t>
                  </a:r>
                  <a:r>
                    <a:rPr lang="en-US" sz="1900" dirty="0">
                      <a:solidFill>
                        <a:schemeClr val="tx1"/>
                      </a:solidFill>
                      <a:effectLst/>
                      <a:latin typeface="Times New Roman" panose="02020603050405020304" pitchFamily="18" charset="0"/>
                      <a:ea typeface="Times New Roman" panose="02020603050405020304" pitchFamily="18" charset="0"/>
                    </a:rPr>
                    <a:t> Earn Gap)</a:t>
                  </a:r>
                  <a:endParaRPr lang="en-US" sz="1900"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algn="ctr">
                    <a:spcBef>
                      <a:spcPts val="0"/>
                    </a:spcBef>
                    <a:spcAft>
                      <a:spcPts val="0"/>
                    </a:spcAft>
                  </a:pPr>
                  <a:r>
                    <a:rPr lang="en-US" sz="1900" b="1" u="sng" dirty="0">
                      <a:solidFill>
                        <a:schemeClr val="accent5">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Instrumental Variable</a:t>
                  </a:r>
                </a:p>
                <a:p>
                  <a:pPr marL="342900" marR="0" indent="-342900" algn="ctr">
                    <a:spcBef>
                      <a:spcPts val="0"/>
                    </a:spcBef>
                    <a:spcAft>
                      <a:spcPts val="0"/>
                    </a:spcAft>
                    <a:buFont typeface="Arial" panose="020B0604020202020204" pitchFamily="34" charset="0"/>
                    <a:buChar char="•"/>
                  </a:pPr>
                  <a:endParaRPr lang="en-US" sz="19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900" i="1">
                                <a:solidFill>
                                  <a:schemeClr val="tx1"/>
                                </a:solidFill>
                                <a:effectLst/>
                                <a:latin typeface="Cambria Math" panose="02040503050406030204" pitchFamily="18" charset="0"/>
                                <a:ea typeface="Times New Roman" panose="02020603050405020304" pitchFamily="18" charset="0"/>
                              </a:rPr>
                            </m:ctrlPr>
                          </m:funcPr>
                          <m:fName>
                            <m:r>
                              <m:rPr>
                                <m:sty m:val="p"/>
                              </m:rPr>
                              <a:rPr lang="en-US" sz="1900">
                                <a:solidFill>
                                  <a:schemeClr val="tx1"/>
                                </a:solidFill>
                                <a:effectLst/>
                                <a:latin typeface="Cambria Math" panose="02040503050406030204" pitchFamily="18" charset="0"/>
                                <a:ea typeface="Times New Roman" panose="02020603050405020304" pitchFamily="18" charset="0"/>
                              </a:rPr>
                              <m:t>ln</m:t>
                            </m:r>
                          </m:fName>
                          <m:e>
                            <m:d>
                              <m:dPr>
                                <m:ctrlPr>
                                  <a:rPr lang="en-US" sz="1900" i="1">
                                    <a:solidFill>
                                      <a:schemeClr val="tx1"/>
                                    </a:solidFill>
                                    <a:effectLst/>
                                    <a:latin typeface="Cambria Math" panose="02040503050406030204" pitchFamily="18" charset="0"/>
                                    <a:ea typeface="Times New Roman" panose="02020603050405020304" pitchFamily="18" charset="0"/>
                                  </a:rPr>
                                </m:ctrlPr>
                              </m:dPr>
                              <m:e>
                                <m:f>
                                  <m:fPr>
                                    <m:ctrlPr>
                                      <a:rPr lang="en-US" sz="1900" i="1">
                                        <a:solidFill>
                                          <a:schemeClr val="tx1"/>
                                        </a:solidFill>
                                        <a:effectLst/>
                                        <a:latin typeface="Cambria Math" panose="02040503050406030204" pitchFamily="18" charset="0"/>
                                        <a:ea typeface="Times New Roman" panose="02020603050405020304" pitchFamily="18" charset="0"/>
                                      </a:rPr>
                                    </m:ctrlPr>
                                  </m:fPr>
                                  <m:num>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𝐹𝑒𝑚𝑎𝑙𝑒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num>
                                  <m:den>
                                    <m:r>
                                      <a:rPr lang="en-US" sz="1900" i="1">
                                        <a:solidFill>
                                          <a:schemeClr val="tx1"/>
                                        </a:solidFill>
                                        <a:effectLst/>
                                        <a:latin typeface="Cambria Math" panose="02040503050406030204" pitchFamily="18" charset="0"/>
                                        <a:ea typeface="Times New Roman" panose="02020603050405020304" pitchFamily="18" charset="0"/>
                                      </a:rPr>
                                      <m:t>𝐴𝑣𝑒𝑟𝑎𝑔𝑒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𝑀𝑎𝑙𝑒</m:t>
                                    </m:r>
                                    <m:r>
                                      <a:rPr lang="en-US" sz="1900" i="1">
                                        <a:solidFill>
                                          <a:schemeClr val="tx1"/>
                                        </a:solidFill>
                                        <a:effectLst/>
                                        <a:latin typeface="Cambria Math" panose="02040503050406030204" pitchFamily="18" charset="0"/>
                                        <a:ea typeface="Times New Roman" panose="02020603050405020304" pitchFamily="18" charset="0"/>
                                      </a:rPr>
                                      <m:t> </m:t>
                                    </m:r>
                                    <m:r>
                                      <a:rPr lang="en-US" sz="1900" i="1">
                                        <a:solidFill>
                                          <a:schemeClr val="tx1"/>
                                        </a:solidFill>
                                        <a:effectLst/>
                                        <a:latin typeface="Cambria Math" panose="02040503050406030204" pitchFamily="18" charset="0"/>
                                        <a:ea typeface="Times New Roman" panose="02020603050405020304" pitchFamily="18" charset="0"/>
                                      </a:rPr>
                                      <m:t>𝑊𝑎𝑔</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𝑒</m:t>
                                        </m:r>
                                      </m:e>
                                      <m:sub>
                                        <m:r>
                                          <a:rPr lang="en-US" sz="1900" i="1">
                                            <a:solidFill>
                                              <a:schemeClr val="tx1"/>
                                            </a:solidFill>
                                            <a:effectLst/>
                                            <a:latin typeface="Cambria Math" panose="02040503050406030204" pitchFamily="18" charset="0"/>
                                            <a:ea typeface="Times New Roman" panose="02020603050405020304" pitchFamily="18" charset="0"/>
                                          </a:rPr>
                                          <m:t>𝑗𝑡</m:t>
                                        </m:r>
                                      </m:sub>
                                    </m:sSub>
                                  </m:den>
                                </m:f>
                              </m:e>
                            </m:d>
                          </m:e>
                        </m:func>
                        <m:r>
                          <a:rPr lang="en-US" sz="1900" i="1">
                            <a:solidFill>
                              <a:schemeClr val="tx1"/>
                            </a:solidFill>
                            <a:effectLst/>
                            <a:latin typeface="Cambria Math" panose="02040503050406030204" pitchFamily="18" charset="0"/>
                            <a:ea typeface="Times New Roman" panose="02020603050405020304" pitchFamily="18" charset="0"/>
                          </a:rPr>
                          <m:t>=</m:t>
                        </m:r>
                        <m:r>
                          <a:rPr lang="en-US" sz="1900" i="1">
                            <a:solidFill>
                              <a:schemeClr val="tx1"/>
                            </a:solidFill>
                            <a:effectLst/>
                            <a:latin typeface="Cambria Math" panose="02040503050406030204" pitchFamily="18" charset="0"/>
                            <a:ea typeface="Times New Roman" panose="02020603050405020304" pitchFamily="18" charset="0"/>
                          </a:rPr>
                          <m:t>𝛼</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d>
                              <m:dPr>
                                <m:ctrlPr>
                                  <a:rPr lang="en-US" sz="19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900" i="1">
                                        <a:solidFill>
                                          <a:schemeClr val="tx1"/>
                                        </a:solidFill>
                                        <a:effectLst/>
                                        <a:latin typeface="Cambria Math" panose="02040503050406030204" pitchFamily="18" charset="0"/>
                                        <a:ea typeface="Times New Roman" panose="02020603050405020304" pitchFamily="18" charset="0"/>
                                      </a:rPr>
                                    </m:ctrlPr>
                                  </m:accPr>
                                  <m:e>
                                    <m:r>
                                      <a:rPr lang="en-US" sz="1900" i="1">
                                        <a:solidFill>
                                          <a:schemeClr val="tx1"/>
                                        </a:solidFill>
                                        <a:effectLst/>
                                        <a:latin typeface="Cambria Math" panose="02040503050406030204" pitchFamily="18" charset="0"/>
                                        <a:ea typeface="Times New Roman" panose="02020603050405020304" pitchFamily="18" charset="0"/>
                                      </a:rPr>
                                      <m:t>𝑃</m:t>
                                    </m:r>
                                  </m:e>
                                </m:acc>
                              </m:e>
                            </m:d>
                          </m:e>
                          <m:sub>
                            <m:r>
                              <a:rPr lang="en-US" sz="1900" i="1">
                                <a:solidFill>
                                  <a:schemeClr val="tx1"/>
                                </a:solidFill>
                                <a:effectLst/>
                                <a:latin typeface="Cambria Math" panose="02040503050406030204" pitchFamily="18" charset="0"/>
                                <a:ea typeface="Times New Roman" panose="02020603050405020304" pitchFamily="18" charset="0"/>
                              </a:rPr>
                              <m:t>𝑖</m:t>
                            </m:r>
                          </m:sub>
                        </m:sSub>
                        <m:r>
                          <a:rPr lang="en-US" sz="1900" i="1">
                            <a:solidFill>
                              <a:schemeClr val="tx1"/>
                            </a:solidFill>
                            <a:effectLst/>
                            <a:latin typeface="Cambria Math" panose="02040503050406030204" pitchFamily="18" charset="0"/>
                            <a:ea typeface="Times New Roman" panose="02020603050405020304" pitchFamily="18" charset="0"/>
                          </a:rPr>
                          <m:t>+</m:t>
                        </m:r>
                        <m:r>
                          <a:rPr lang="en-US" sz="1900" i="1">
                            <a:solidFill>
                              <a:schemeClr val="tx1"/>
                            </a:solidFill>
                            <a:effectLst/>
                            <a:latin typeface="Cambria Math" panose="02040503050406030204" pitchFamily="18" charset="0"/>
                            <a:ea typeface="Times New Roman" panose="02020603050405020304" pitchFamily="18" charset="0"/>
                          </a:rPr>
                          <m:t>𝛽</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𝑋</m:t>
                            </m:r>
                          </m:e>
                          <m:sub>
                            <m:r>
                              <a:rPr lang="en-US" sz="1900" i="1">
                                <a:solidFill>
                                  <a:schemeClr val="tx1"/>
                                </a:solidFill>
                                <a:effectLst/>
                                <a:latin typeface="Cambria Math" panose="02040503050406030204" pitchFamily="18" charset="0"/>
                                <a:ea typeface="Times New Roman" panose="02020603050405020304" pitchFamily="18" charset="0"/>
                              </a:rPr>
                              <m:t>𝑖</m:t>
                            </m:r>
                          </m:sub>
                        </m:sSub>
                        <m:r>
                          <a:rPr lang="en-US" sz="1900" i="1">
                            <a:solidFill>
                              <a:schemeClr val="tx1"/>
                            </a:solidFill>
                            <a:effectLst/>
                            <a:latin typeface="Cambria Math" panose="02040503050406030204" pitchFamily="18" charset="0"/>
                            <a:ea typeface="Times New Roman" panose="02020603050405020304" pitchFamily="18" charset="0"/>
                          </a:rPr>
                          <m:t>+</m:t>
                        </m:r>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𝜀</m:t>
                            </m:r>
                          </m:e>
                          <m:sub>
                            <m:r>
                              <a:rPr lang="en-US" sz="1900" i="1">
                                <a:solidFill>
                                  <a:schemeClr val="tx1"/>
                                </a:solidFill>
                                <a:effectLst/>
                                <a:latin typeface="Cambria Math" panose="02040503050406030204" pitchFamily="18" charset="0"/>
                                <a:ea typeface="Times New Roman" panose="02020603050405020304" pitchFamily="18" charset="0"/>
                              </a:rPr>
                              <m:t>𝑖</m:t>
                            </m:r>
                          </m:sub>
                        </m:sSub>
                        <m:r>
                          <a:rPr lang="en-US" sz="1900" i="1">
                            <a:solidFill>
                              <a:schemeClr val="tx1"/>
                            </a:solidFill>
                            <a:effectLst/>
                            <a:latin typeface="Cambria Math" panose="02040503050406030204" pitchFamily="18" charset="0"/>
                            <a:ea typeface="Times New Roman" panose="02020603050405020304" pitchFamily="18" charset="0"/>
                          </a:rPr>
                          <m:t>∗</m:t>
                        </m:r>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a:solidFill>
                                  <a:schemeClr val="tx1"/>
                                </a:solidFill>
                                <a:effectLst/>
                                <a:latin typeface="Cambria Math" panose="02040503050406030204" pitchFamily="18" charset="0"/>
                                <a:ea typeface="Times New Roman" panose="02020603050405020304" pitchFamily="18" charset="0"/>
                              </a:rPr>
                            </m:ctrlPr>
                          </m:sSubPr>
                          <m:e>
                            <m:d>
                              <m:dPr>
                                <m:ctrlPr>
                                  <a:rPr lang="en-US" sz="19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900" i="1">
                                        <a:solidFill>
                                          <a:schemeClr val="tx1"/>
                                        </a:solidFill>
                                        <a:effectLst/>
                                        <a:latin typeface="Cambria Math" panose="02040503050406030204" pitchFamily="18" charset="0"/>
                                        <a:ea typeface="Times New Roman" panose="02020603050405020304" pitchFamily="18" charset="0"/>
                                      </a:rPr>
                                    </m:ctrlPr>
                                  </m:accPr>
                                  <m:e>
                                    <m:r>
                                      <a:rPr lang="en-US" sz="1900" i="1">
                                        <a:solidFill>
                                          <a:schemeClr val="tx1"/>
                                        </a:solidFill>
                                        <a:effectLst/>
                                        <a:latin typeface="Cambria Math" panose="02040503050406030204" pitchFamily="18" charset="0"/>
                                        <a:ea typeface="Times New Roman" panose="02020603050405020304" pitchFamily="18" charset="0"/>
                                      </a:rPr>
                                      <m:t>𝑃</m:t>
                                    </m:r>
                                  </m:e>
                                </m:acc>
                              </m:e>
                            </m:d>
                          </m:e>
                          <m:sub>
                            <m:r>
                              <a:rPr lang="en-US" sz="1900" i="1">
                                <a:solidFill>
                                  <a:schemeClr val="tx1"/>
                                </a:solidFill>
                                <a:effectLst/>
                                <a:latin typeface="Cambria Math" panose="02040503050406030204" pitchFamily="18" charset="0"/>
                                <a:ea typeface="Times New Roman" panose="02020603050405020304" pitchFamily="18" charset="0"/>
                              </a:rPr>
                              <m:t>𝑖</m:t>
                            </m:r>
                          </m:sub>
                        </m:sSub>
                        <m:r>
                          <a:rPr lang="en-US" sz="1900" i="1">
                            <a:solidFill>
                              <a:schemeClr val="tx1"/>
                            </a:solidFill>
                            <a:effectLst/>
                            <a:latin typeface="Cambria Math" panose="02040503050406030204" pitchFamily="18" charset="0"/>
                            <a:ea typeface="Times New Roman" panose="02020603050405020304" pitchFamily="18" charset="0"/>
                          </a:rPr>
                          <m:t>=</m:t>
                        </m:r>
                        <m:d>
                          <m:dPr>
                            <m:ctrlPr>
                              <a:rPr lang="en-US" sz="1900" i="1">
                                <a:solidFill>
                                  <a:schemeClr val="tx1"/>
                                </a:solidFill>
                                <a:effectLst/>
                                <a:latin typeface="Cambria Math" panose="02040503050406030204" pitchFamily="18" charset="0"/>
                                <a:ea typeface="Times New Roman" panose="02020603050405020304" pitchFamily="18" charset="0"/>
                              </a:rPr>
                            </m:ctrlPr>
                          </m:dPr>
                          <m:e>
                            <m:acc>
                              <m:accPr>
                                <m:chr m:val="̂"/>
                                <m:ctrlPr>
                                  <a:rPr lang="en-US" sz="1900" i="1">
                                    <a:solidFill>
                                      <a:schemeClr val="tx1"/>
                                    </a:solidFill>
                                    <a:effectLst/>
                                    <a:latin typeface="Cambria Math" panose="02040503050406030204" pitchFamily="18" charset="0"/>
                                    <a:ea typeface="Times New Roman" panose="02020603050405020304" pitchFamily="18" charset="0"/>
                                  </a:rPr>
                                </m:ctrlPr>
                              </m:accPr>
                              <m:e>
                                <m:r>
                                  <a:rPr lang="en-US" sz="1900" i="1">
                                    <a:solidFill>
                                      <a:schemeClr val="tx1"/>
                                    </a:solidFill>
                                    <a:effectLst/>
                                    <a:latin typeface="Cambria Math" panose="02040503050406030204" pitchFamily="18" charset="0"/>
                                    <a:ea typeface="Times New Roman" panose="02020603050405020304" pitchFamily="18" charset="0"/>
                                  </a:rPr>
                                  <m:t>𝛿</m:t>
                                </m:r>
                              </m:e>
                            </m:acc>
                          </m:e>
                        </m:d>
                        <m:sSub>
                          <m:sSubPr>
                            <m:ctrlPr>
                              <a:rPr lang="en-US" sz="1900" i="1">
                                <a:solidFill>
                                  <a:schemeClr val="tx1"/>
                                </a:solidFill>
                                <a:effectLst/>
                                <a:latin typeface="Cambria Math" panose="02040503050406030204" pitchFamily="18" charset="0"/>
                                <a:ea typeface="Times New Roman" panose="02020603050405020304" pitchFamily="18" charset="0"/>
                              </a:rPr>
                            </m:ctrlPr>
                          </m:sSubPr>
                          <m:e>
                            <m:r>
                              <a:rPr lang="en-US" sz="1900" i="1">
                                <a:solidFill>
                                  <a:schemeClr val="tx1"/>
                                </a:solidFill>
                                <a:effectLst/>
                                <a:latin typeface="Cambria Math" panose="02040503050406030204" pitchFamily="18" charset="0"/>
                                <a:ea typeface="Times New Roman" panose="02020603050405020304" pitchFamily="18" charset="0"/>
                              </a:rPr>
                              <m:t>𝑋</m:t>
                            </m:r>
                          </m:e>
                          <m:sub>
                            <m:r>
                              <a:rPr lang="en-US" sz="1900" i="1">
                                <a:solidFill>
                                  <a:schemeClr val="tx1"/>
                                </a:solidFill>
                                <a:effectLst/>
                                <a:latin typeface="Cambria Math" panose="02040503050406030204" pitchFamily="18" charset="0"/>
                                <a:ea typeface="Times New Roman" panose="02020603050405020304" pitchFamily="18" charset="0"/>
                              </a:rPr>
                              <m:t>𝑖</m:t>
                            </m:r>
                          </m:sub>
                        </m:sSub>
                      </m:oMath>
                    </m:oMathPara>
                  </a14:m>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1200"/>
                    </a:spcBef>
                  </a:pPr>
                  <a:r>
                    <a:rPr lang="en-US" sz="1900" dirty="0">
                      <a:solidFill>
                        <a:schemeClr val="tx1"/>
                      </a:solidFill>
                      <a:effectLst/>
                      <a:latin typeface="Times New Roman" panose="02020603050405020304" pitchFamily="18" charset="0"/>
                      <a:ea typeface="Times New Roman" panose="02020603050405020304" pitchFamily="18" charset="0"/>
                    </a:rPr>
                    <a:t>            Two options of instrument variable are employed</a:t>
                  </a:r>
                  <a:r>
                    <a:rPr lang="en-US" sz="1900" dirty="0">
                      <a:solidFill>
                        <a:schemeClr val="tx1"/>
                      </a:solidFill>
                      <a:latin typeface="Times New Roman" panose="02020603050405020304" pitchFamily="18" charset="0"/>
                      <a:ea typeface="Times New Roman" panose="02020603050405020304" pitchFamily="18" charset="0"/>
                    </a:rPr>
                    <a:t>:</a:t>
                  </a:r>
                  <a:r>
                    <a:rPr lang="en-US" sz="1900" dirty="0">
                      <a:solidFill>
                        <a:schemeClr val="tx1"/>
                      </a:solidFill>
                      <a:effectLst/>
                      <a:latin typeface="Times New Roman" panose="02020603050405020304" pitchFamily="18" charset="0"/>
                      <a:ea typeface="Times New Roman" panose="02020603050405020304" pitchFamily="18" charset="0"/>
                    </a:rPr>
                    <a:t> </a:t>
                  </a:r>
                  <a:r>
                    <a:rPr lang="en-US" sz="1900" dirty="0">
                      <a:solidFill>
                        <a:schemeClr val="tx1"/>
                      </a:solidFill>
                      <a:latin typeface="Times New Roman" panose="02020603050405020304" pitchFamily="18" charset="0"/>
                      <a:ea typeface="Times New Roman" panose="02020603050405020304" pitchFamily="18" charset="0"/>
                    </a:rPr>
                    <a:t>t</a:t>
                  </a:r>
                  <a:r>
                    <a:rPr lang="en-US" sz="1900" dirty="0">
                      <a:solidFill>
                        <a:schemeClr val="tx1"/>
                      </a:solidFill>
                      <a:effectLst/>
                      <a:latin typeface="Times New Roman" panose="02020603050405020304" pitchFamily="18" charset="0"/>
                      <a:ea typeface="Times New Roman" panose="02020603050405020304" pitchFamily="18" charset="0"/>
                    </a:rPr>
                    <a:t>he first one is the lagged female CEO share in the previous year and the lagged log of the industry’s assets. The second option is </a:t>
                  </a:r>
                  <a:r>
                    <a:rPr lang="en-US" sz="1900" dirty="0" err="1">
                      <a:solidFill>
                        <a:schemeClr val="tx1"/>
                      </a:solidFill>
                      <a:effectLst/>
                      <a:latin typeface="Times New Roman" panose="02020603050405020304" pitchFamily="18" charset="0"/>
                      <a:ea typeface="Times New Roman" panose="02020603050405020304" pitchFamily="18" charset="0"/>
                    </a:rPr>
                    <a:t>Bartik</a:t>
                  </a:r>
                  <a:r>
                    <a:rPr lang="en-US" sz="1900" dirty="0">
                      <a:solidFill>
                        <a:schemeClr val="tx1"/>
                      </a:solidFill>
                      <a:effectLst/>
                      <a:latin typeface="Times New Roman" panose="02020603050405020304" pitchFamily="18" charset="0"/>
                      <a:ea typeface="Times New Roman" panose="02020603050405020304" pitchFamily="18" charset="0"/>
                    </a:rPr>
                    <a:t> instrument (</a:t>
                  </a:r>
                  <a:r>
                    <a:rPr lang="en-US" sz="1900" dirty="0" err="1">
                      <a:solidFill>
                        <a:schemeClr val="tx1"/>
                      </a:solidFill>
                      <a:effectLst/>
                      <a:latin typeface="Times New Roman" panose="02020603050405020304" pitchFamily="18" charset="0"/>
                      <a:ea typeface="Times New Roman" panose="02020603050405020304" pitchFamily="18" charset="0"/>
                    </a:rPr>
                    <a:t>Bartik</a:t>
                  </a:r>
                  <a:r>
                    <a:rPr lang="en-US" sz="1900" dirty="0">
                      <a:solidFill>
                        <a:schemeClr val="tx1"/>
                      </a:solidFill>
                      <a:effectLst/>
                      <a:latin typeface="Times New Roman" panose="02020603050405020304" pitchFamily="18" charset="0"/>
                      <a:ea typeface="Times New Roman" panose="02020603050405020304" pitchFamily="18" charset="0"/>
                    </a:rPr>
                    <a:t>, 1991), formed as an interaction term of the lag value of previous year female executive share and the average change of female executives share across all industries.</a:t>
                  </a:r>
                </a:p>
                <a:p>
                  <a:pPr marL="0" marR="0">
                    <a:spcBef>
                      <a:spcPts val="0"/>
                    </a:spcBef>
                    <a:spcAft>
                      <a:spcPts val="0"/>
                    </a:spcAft>
                  </a:pPr>
                  <a:endPar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ts val="1000"/>
                    </a:spcBef>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81" name="Rectangle 80">
                  <a:extLst>
                    <a:ext uri="{FF2B5EF4-FFF2-40B4-BE49-F238E27FC236}">
                      <a16:creationId xmlns:a16="http://schemas.microsoft.com/office/drawing/2014/main" id="{681017E1-A4BE-97FD-3BD4-71F69E58D97E}"/>
                    </a:ext>
                  </a:extLst>
                </p:cNvPr>
                <p:cNvSpPr>
                  <a:spLocks noRot="1" noChangeAspect="1" noMove="1" noResize="1" noEditPoints="1" noAdjustHandles="1" noChangeArrowheads="1" noChangeShapeType="1" noTextEdit="1"/>
                </p:cNvSpPr>
                <p:nvPr/>
              </p:nvSpPr>
              <p:spPr>
                <a:xfrm>
                  <a:off x="358369" y="4232671"/>
                  <a:ext cx="7543800" cy="15760441"/>
                </a:xfrm>
                <a:prstGeom prst="rect">
                  <a:avLst/>
                </a:prstGeom>
                <a:blipFill>
                  <a:blip r:embed="rId14"/>
                  <a:stretch>
                    <a:fillRect t="-161"/>
                  </a:stretch>
                </a:blipFill>
                <a:ln>
                  <a:solidFill>
                    <a:schemeClr val="accent5">
                      <a:lumMod val="75000"/>
                    </a:schemeClr>
                  </a:solidFill>
                </a:ln>
              </p:spPr>
              <p:txBody>
                <a:bodyPr/>
                <a:lstStyle/>
                <a:p>
                  <a:r>
                    <a:rPr lang="en-US">
                      <a:noFill/>
                    </a:rPr>
                    <a:t> </a:t>
                  </a:r>
                </a:p>
              </p:txBody>
            </p:sp>
          </mc:Fallback>
        </mc:AlternateContent>
      </p:grpSp>
      <p:sp>
        <p:nvSpPr>
          <p:cNvPr id="82" name="TextBox 81">
            <a:extLst>
              <a:ext uri="{FF2B5EF4-FFF2-40B4-BE49-F238E27FC236}">
                <a16:creationId xmlns:a16="http://schemas.microsoft.com/office/drawing/2014/main" id="{E6B9E4C1-98A6-B950-8051-B72FCF54944E}"/>
              </a:ext>
            </a:extLst>
          </p:cNvPr>
          <p:cNvSpPr txBox="1"/>
          <p:nvPr/>
        </p:nvSpPr>
        <p:spPr>
          <a:xfrm>
            <a:off x="8504734" y="11641945"/>
            <a:ext cx="7543800" cy="4478149"/>
          </a:xfrm>
          <a:prstGeom prst="rect">
            <a:avLst/>
          </a:prstGeom>
          <a:noFill/>
        </p:spPr>
        <p:txBody>
          <a:bodyPr wrap="square" lIns="182880" rIns="182880" rtlCol="0">
            <a:spAutoFit/>
          </a:bodyPr>
          <a:lstStyle/>
          <a:p>
            <a:pPr algn="just"/>
            <a:r>
              <a:rPr lang="en-US" sz="1900" dirty="0">
                <a:latin typeface="Times New Roman" panose="02020603050405020304" pitchFamily="18" charset="0"/>
                <a:ea typeface="Times New Roman" panose="02020603050405020304" pitchFamily="18" charset="0"/>
              </a:rPr>
              <a:t>            T</a:t>
            </a:r>
            <a:r>
              <a:rPr lang="en-US" sz="1900" dirty="0">
                <a:effectLst/>
                <a:latin typeface="Times New Roman" panose="02020603050405020304" pitchFamily="18" charset="0"/>
                <a:ea typeface="Times New Roman" panose="02020603050405020304" pitchFamily="18" charset="0"/>
              </a:rPr>
              <a:t>he Statistical Discrimination Model with human capital accumulation addresses the mechanism of how female leadership influences labor’s human capital investment decision and finally leads to gaps in individual productivity and gender wage gap. </a:t>
            </a:r>
          </a:p>
          <a:p>
            <a:pPr algn="just"/>
            <a:r>
              <a:rPr lang="en-US" sz="1900" dirty="0">
                <a:effectLst/>
                <a:latin typeface="Times New Roman" panose="02020603050405020304" pitchFamily="18" charset="0"/>
                <a:ea typeface="Times New Roman" panose="02020603050405020304" pitchFamily="18" charset="0"/>
              </a:rPr>
              <a:t>            There are two major periods: in period 1, individual labor determines their human capital investment, and in period 2, individual labor enters the labor markets, and their employer decides their wages. The punchline is that one individual’s wage is determined by his or her productivity, the average productivity of the belonging labor group, and the percussiveness of signaling of his or her employer.</a:t>
            </a:r>
          </a:p>
          <a:p>
            <a:pPr marL="0" marR="0" algn="just">
              <a:spcBef>
                <a:spcPts val="0"/>
              </a:spcBef>
              <a:spcAft>
                <a:spcPts val="0"/>
              </a:spcAft>
            </a:pPr>
            <a:r>
              <a:rPr lang="en-US" sz="1900" dirty="0">
                <a:effectLst/>
                <a:latin typeface="Times New Roman" panose="02020603050405020304" pitchFamily="18" charset="0"/>
                <a:ea typeface="Times New Roman" panose="02020603050405020304" pitchFamily="18" charset="0"/>
              </a:rPr>
              <a:t>            This adopted framework captures the dynamic nature of investment decisions up to the point of employee entering the labor market. The larger share of female CEOs will make female labor more willing to invest in human capital and therefore obtain higher wages after they enter the labor market.</a:t>
            </a:r>
          </a:p>
        </p:txBody>
      </p:sp>
      <p:pic>
        <p:nvPicPr>
          <p:cNvPr id="2" name="UNC logo" descr="UNC logo in blue. An icon of the Old Well with a vertical line and the words &quot;The University of North Carolina at Chapel Hill.&quot;">
            <a:extLst>
              <a:ext uri="{FF2B5EF4-FFF2-40B4-BE49-F238E27FC236}">
                <a16:creationId xmlns:a16="http://schemas.microsoft.com/office/drawing/2014/main" id="{EDED7351-67B5-B0A7-C82E-8DD6930E3022}"/>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482532" y="20516558"/>
            <a:ext cx="4472672" cy="1228351"/>
          </a:xfrm>
          <a:prstGeom prst="rect">
            <a:avLst/>
          </a:prstGeom>
        </p:spPr>
      </p:pic>
      <p:sp>
        <p:nvSpPr>
          <p:cNvPr id="3" name="TextBox 2">
            <a:extLst>
              <a:ext uri="{FF2B5EF4-FFF2-40B4-BE49-F238E27FC236}">
                <a16:creationId xmlns:a16="http://schemas.microsoft.com/office/drawing/2014/main" id="{FCA67BE0-F57B-272F-FE3E-A9576D0A5791}"/>
              </a:ext>
            </a:extLst>
          </p:cNvPr>
          <p:cNvSpPr txBox="1"/>
          <p:nvPr/>
        </p:nvSpPr>
        <p:spPr>
          <a:xfrm>
            <a:off x="16782458" y="20502738"/>
            <a:ext cx="9151691" cy="1631216"/>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Contact: Yiwen Peng (peng.ywflora@gmail.com)</a:t>
            </a:r>
          </a:p>
          <a:p>
            <a:r>
              <a:rPr lang="en-US" sz="2500" dirty="0">
                <a:solidFill>
                  <a:schemeClr val="bg1"/>
                </a:solidFill>
                <a:latin typeface="Times New Roman" panose="02020603050405020304" pitchFamily="18" charset="0"/>
                <a:cs typeface="Times New Roman" panose="02020603050405020304" pitchFamily="18" charset="0"/>
              </a:rPr>
              <a:t>Thesis Advisor: Dr. Luca Flabbi</a:t>
            </a:r>
          </a:p>
          <a:p>
            <a:r>
              <a:rPr lang="en-US" sz="2500" dirty="0">
                <a:solidFill>
                  <a:schemeClr val="bg1"/>
                </a:solidFill>
                <a:latin typeface="Times New Roman" panose="02020603050405020304" pitchFamily="18" charset="0"/>
                <a:cs typeface="Times New Roman" panose="02020603050405020304" pitchFamily="18" charset="0"/>
              </a:rPr>
              <a:t>Faculty Advisor: Dr. Klara Peter</a:t>
            </a:r>
          </a:p>
          <a:p>
            <a:endParaRPr lang="en-US" sz="25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BECF43C7-386E-FE3B-3E69-825A3DBD332C}"/>
              </a:ext>
            </a:extLst>
          </p:cNvPr>
          <p:cNvGrpSpPr/>
          <p:nvPr/>
        </p:nvGrpSpPr>
        <p:grpSpPr>
          <a:xfrm>
            <a:off x="24946286" y="3664218"/>
            <a:ext cx="7543800" cy="11390344"/>
            <a:chOff x="358369" y="3687756"/>
            <a:chExt cx="7543800" cy="10652911"/>
          </a:xfrm>
        </p:grpSpPr>
        <p:sp>
          <p:nvSpPr>
            <p:cNvPr id="13" name="Rectangle 12">
              <a:extLst>
                <a:ext uri="{FF2B5EF4-FFF2-40B4-BE49-F238E27FC236}">
                  <a16:creationId xmlns:a16="http://schemas.microsoft.com/office/drawing/2014/main" id="{9528860C-A23F-F3E9-B112-ED4F62ABB439}"/>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Results</a:t>
              </a:r>
            </a:p>
          </p:txBody>
        </p:sp>
        <p:sp>
          <p:nvSpPr>
            <p:cNvPr id="14" name="Rectangle 13">
              <a:extLst>
                <a:ext uri="{FF2B5EF4-FFF2-40B4-BE49-F238E27FC236}">
                  <a16:creationId xmlns:a16="http://schemas.microsoft.com/office/drawing/2014/main" id="{6F6FD047-9E3C-CD96-728C-3BDC72100407}"/>
                </a:ext>
              </a:extLst>
            </p:cNvPr>
            <p:cNvSpPr/>
            <p:nvPr/>
          </p:nvSpPr>
          <p:spPr>
            <a:xfrm>
              <a:off x="358369" y="4232671"/>
              <a:ext cx="7543800" cy="10107996"/>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algn="just">
                <a:spcBef>
                  <a:spcPts val="1000"/>
                </a:spcBef>
                <a:spcAft>
                  <a:spcPts val="1000"/>
                </a:spcAft>
              </a:pPr>
              <a:endParaRPr lang="en-US" sz="1900" dirty="0">
                <a:solidFill>
                  <a:schemeClr val="tx1"/>
                </a:solidFill>
                <a:effectLst/>
                <a:ea typeface="Times New Roman" panose="02020603050405020304" pitchFamily="18" charset="0"/>
              </a:endParaRPr>
            </a:p>
            <a:p>
              <a:pPr algn="ctr"/>
              <a:endParaRPr lang="en-US" dirty="0"/>
            </a:p>
          </p:txBody>
        </p:sp>
      </p:grpSp>
      <p:graphicFrame>
        <p:nvGraphicFramePr>
          <p:cNvPr id="19" name="Table 18">
            <a:extLst>
              <a:ext uri="{FF2B5EF4-FFF2-40B4-BE49-F238E27FC236}">
                <a16:creationId xmlns:a16="http://schemas.microsoft.com/office/drawing/2014/main" id="{35FA5F7E-FEBE-77B0-0821-2D8502C2A692}"/>
              </a:ext>
            </a:extLst>
          </p:cNvPr>
          <p:cNvGraphicFramePr>
            <a:graphicFrameLocks noGrp="1"/>
          </p:cNvGraphicFramePr>
          <p:nvPr>
            <p:extLst>
              <p:ext uri="{D42A27DB-BD31-4B8C-83A1-F6EECF244321}">
                <p14:modId xmlns:p14="http://schemas.microsoft.com/office/powerpoint/2010/main" val="936705271"/>
              </p:ext>
            </p:extLst>
          </p:nvPr>
        </p:nvGraphicFramePr>
        <p:xfrm>
          <a:off x="25295226" y="9543650"/>
          <a:ext cx="6830568" cy="2231136"/>
        </p:xfrm>
        <a:graphic>
          <a:graphicData uri="http://schemas.openxmlformats.org/drawingml/2006/table">
            <a:tbl>
              <a:tblPr firstRow="1" firstCol="1" bandRow="1">
                <a:tableStyleId>{5C22544A-7EE6-4342-B048-85BDC9FD1C3A}</a:tableStyleId>
              </a:tblPr>
              <a:tblGrid>
                <a:gridCol w="2221992">
                  <a:extLst>
                    <a:ext uri="{9D8B030D-6E8A-4147-A177-3AD203B41FA5}">
                      <a16:colId xmlns:a16="http://schemas.microsoft.com/office/drawing/2014/main" val="1315813283"/>
                    </a:ext>
                  </a:extLst>
                </a:gridCol>
                <a:gridCol w="1536192">
                  <a:extLst>
                    <a:ext uri="{9D8B030D-6E8A-4147-A177-3AD203B41FA5}">
                      <a16:colId xmlns:a16="http://schemas.microsoft.com/office/drawing/2014/main" val="3439400205"/>
                    </a:ext>
                  </a:extLst>
                </a:gridCol>
                <a:gridCol w="1536192">
                  <a:extLst>
                    <a:ext uri="{9D8B030D-6E8A-4147-A177-3AD203B41FA5}">
                      <a16:colId xmlns:a16="http://schemas.microsoft.com/office/drawing/2014/main" val="851346194"/>
                    </a:ext>
                  </a:extLst>
                </a:gridCol>
                <a:gridCol w="1536192">
                  <a:extLst>
                    <a:ext uri="{9D8B030D-6E8A-4147-A177-3AD203B41FA5}">
                      <a16:colId xmlns:a16="http://schemas.microsoft.com/office/drawing/2014/main" val="2608062520"/>
                    </a:ext>
                  </a:extLst>
                </a:gridCol>
              </a:tblGrid>
              <a:tr h="841248">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Log of Executive Compensation Gap</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OLS</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Joint Estimation</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Mediating</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1383940"/>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0-10% Female CEO</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0.268***</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(0.036)</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0.275***</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(0.0493)</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0.268***</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(0.0318)</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2084341391"/>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&gt;10% Female CEO</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0.549***</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(0.038)</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0.559***</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(0.0719)</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0.549***</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(0.0394)</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2688300499"/>
                  </a:ext>
                </a:extLst>
              </a:tr>
            </a:tbl>
          </a:graphicData>
        </a:graphic>
      </p:graphicFrame>
      <p:grpSp>
        <p:nvGrpSpPr>
          <p:cNvPr id="32" name="Group 31">
            <a:extLst>
              <a:ext uri="{FF2B5EF4-FFF2-40B4-BE49-F238E27FC236}">
                <a16:creationId xmlns:a16="http://schemas.microsoft.com/office/drawing/2014/main" id="{096D90BB-6AA7-3A8D-E9D0-A71E58A7CFBC}"/>
              </a:ext>
            </a:extLst>
          </p:cNvPr>
          <p:cNvGrpSpPr/>
          <p:nvPr/>
        </p:nvGrpSpPr>
        <p:grpSpPr>
          <a:xfrm>
            <a:off x="24953195" y="15277017"/>
            <a:ext cx="7543800" cy="2790225"/>
            <a:chOff x="358369" y="3687756"/>
            <a:chExt cx="7543800" cy="2790225"/>
          </a:xfrm>
        </p:grpSpPr>
        <p:sp>
          <p:nvSpPr>
            <p:cNvPr id="33" name="Rectangle 32">
              <a:extLst>
                <a:ext uri="{FF2B5EF4-FFF2-40B4-BE49-F238E27FC236}">
                  <a16:creationId xmlns:a16="http://schemas.microsoft.com/office/drawing/2014/main" id="{203DE2C9-7C57-56A5-8167-E3B271584C15}"/>
                </a:ext>
              </a:extLst>
            </p:cNvPr>
            <p:cNvSpPr/>
            <p:nvPr/>
          </p:nvSpPr>
          <p:spPr>
            <a:xfrm>
              <a:off x="358369" y="3687756"/>
              <a:ext cx="7543800" cy="547026"/>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Conclusion</a:t>
              </a:r>
            </a:p>
          </p:txBody>
        </p:sp>
        <p:sp>
          <p:nvSpPr>
            <p:cNvPr id="34" name="Rectangle 33">
              <a:extLst>
                <a:ext uri="{FF2B5EF4-FFF2-40B4-BE49-F238E27FC236}">
                  <a16:creationId xmlns:a16="http://schemas.microsoft.com/office/drawing/2014/main" id="{B6763440-CED5-1A63-731B-0C12E3E29390}"/>
                </a:ext>
              </a:extLst>
            </p:cNvPr>
            <p:cNvSpPr/>
            <p:nvPr/>
          </p:nvSpPr>
          <p:spPr>
            <a:xfrm>
              <a:off x="358369" y="4232672"/>
              <a:ext cx="7543800" cy="2245309"/>
            </a:xfrm>
            <a:prstGeom prst="rect">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marL="0" marR="0" algn="just">
                <a:spcBef>
                  <a:spcPts val="600"/>
                </a:spcBef>
                <a:spcAft>
                  <a:spcPts val="600"/>
                </a:spcAft>
              </a:pPr>
              <a:r>
                <a:rPr lang="zh-CN" altLang="en-US" sz="1900" dirty="0">
                  <a:solidFill>
                    <a:schemeClr val="tx1"/>
                  </a:solidFill>
                  <a:ea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rPr>
                <a:t>The empirical analysis points to the conclusion that an augmented presence of female CEOs in the corporate sphere help (a) narrow the compensation gap among executive echelons, and (b) diminish the earnings disparities faced by non-managerial labor due to gender. This finding underscores the policy implication of advocating for gender-balanced leadership as a means to foster equitable wage practices across the corporate landscape.</a:t>
              </a:r>
            </a:p>
            <a:p>
              <a:pPr algn="ctr"/>
              <a:endParaRPr lang="en-US" dirty="0"/>
            </a:p>
          </p:txBody>
        </p:sp>
      </p:grpSp>
      <p:graphicFrame>
        <p:nvGraphicFramePr>
          <p:cNvPr id="35" name="Table 34">
            <a:extLst>
              <a:ext uri="{FF2B5EF4-FFF2-40B4-BE49-F238E27FC236}">
                <a16:creationId xmlns:a16="http://schemas.microsoft.com/office/drawing/2014/main" id="{D96E15C2-B6C2-5814-6E28-25B828B2B65E}"/>
              </a:ext>
            </a:extLst>
          </p:cNvPr>
          <p:cNvGraphicFramePr>
            <a:graphicFrameLocks noGrp="1"/>
          </p:cNvGraphicFramePr>
          <p:nvPr>
            <p:extLst>
              <p:ext uri="{D42A27DB-BD31-4B8C-83A1-F6EECF244321}">
                <p14:modId xmlns:p14="http://schemas.microsoft.com/office/powerpoint/2010/main" val="572813263"/>
              </p:ext>
            </p:extLst>
          </p:nvPr>
        </p:nvGraphicFramePr>
        <p:xfrm>
          <a:off x="25310642" y="4783505"/>
          <a:ext cx="6828903" cy="4315968"/>
        </p:xfrm>
        <a:graphic>
          <a:graphicData uri="http://schemas.openxmlformats.org/drawingml/2006/table">
            <a:tbl>
              <a:tblPr firstRow="1" firstCol="1" bandRow="1">
                <a:tableStyleId>{5C22544A-7EE6-4342-B048-85BDC9FD1C3A}</a:tableStyleId>
              </a:tblPr>
              <a:tblGrid>
                <a:gridCol w="2220327">
                  <a:extLst>
                    <a:ext uri="{9D8B030D-6E8A-4147-A177-3AD203B41FA5}">
                      <a16:colId xmlns:a16="http://schemas.microsoft.com/office/drawing/2014/main" val="2457218131"/>
                    </a:ext>
                  </a:extLst>
                </a:gridCol>
                <a:gridCol w="2304288">
                  <a:extLst>
                    <a:ext uri="{9D8B030D-6E8A-4147-A177-3AD203B41FA5}">
                      <a16:colId xmlns:a16="http://schemas.microsoft.com/office/drawing/2014/main" val="4266567601"/>
                    </a:ext>
                  </a:extLst>
                </a:gridCol>
                <a:gridCol w="2304288">
                  <a:extLst>
                    <a:ext uri="{9D8B030D-6E8A-4147-A177-3AD203B41FA5}">
                      <a16:colId xmlns:a16="http://schemas.microsoft.com/office/drawing/2014/main" val="3390744693"/>
                    </a:ext>
                  </a:extLst>
                </a:gridCol>
              </a:tblGrid>
              <a:tr h="841248">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Log of Labor Earning Gap</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0-10% Female CEO</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a:effectLst/>
                          <a:latin typeface="Times New Roman" panose="02020603050405020304" pitchFamily="18" charset="0"/>
                          <a:cs typeface="Times New Roman" panose="02020603050405020304" pitchFamily="18" charset="0"/>
                        </a:rPr>
                        <a:t>&gt;10% Female CEO</a:t>
                      </a:r>
                      <a:endParaRPr lang="en-US" sz="1900" b="0" i="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60819615"/>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OLS</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0.053**</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(0.024)</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0.060**</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(0.025)</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2571139354"/>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Joint Estimation</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0.0364</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(0.0276)</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0.0461*</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(0.0268)</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1260840403"/>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Mediating</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0.0584**</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(0.0259)</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0.0517*</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(0.0269)</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3513926008"/>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Instrumental - Lag</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0.050</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(0.037)</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0.073**</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(0.032)</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1106552304"/>
                  </a:ext>
                </a:extLst>
              </a:tr>
              <a:tr h="694944">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Instrumental - </a:t>
                      </a:r>
                      <a:r>
                        <a:rPr lang="en-US" sz="1900" b="0" i="0" kern="100" dirty="0" err="1">
                          <a:effectLst/>
                          <a:latin typeface="Times New Roman" panose="02020603050405020304" pitchFamily="18" charset="0"/>
                          <a:cs typeface="Times New Roman" panose="02020603050405020304" pitchFamily="18" charset="0"/>
                        </a:rPr>
                        <a:t>Bartik</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0.045</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(0.051)</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tc>
                  <a:txBody>
                    <a:bodyPr/>
                    <a:lstStyle/>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0.092**</a:t>
                      </a:r>
                    </a:p>
                    <a:p>
                      <a:pPr marL="0" marR="0" algn="ctr">
                        <a:spcBef>
                          <a:spcPts val="0"/>
                        </a:spcBef>
                        <a:spcAft>
                          <a:spcPts val="0"/>
                        </a:spcAft>
                      </a:pPr>
                      <a:r>
                        <a:rPr lang="en-US" sz="1900" b="0" i="0" kern="100" dirty="0">
                          <a:effectLst/>
                          <a:latin typeface="Times New Roman" panose="02020603050405020304" pitchFamily="18" charset="0"/>
                          <a:cs typeface="Times New Roman" panose="02020603050405020304" pitchFamily="18" charset="0"/>
                        </a:rPr>
                        <a:t>(0.040)</a:t>
                      </a:r>
                      <a:endParaRPr lang="en-US" sz="1900" b="0" i="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BF0F7"/>
                    </a:solidFill>
                  </a:tcPr>
                </a:tc>
                <a:extLst>
                  <a:ext uri="{0D108BD9-81ED-4DB2-BD59-A6C34878D82A}">
                    <a16:rowId xmlns:a16="http://schemas.microsoft.com/office/drawing/2014/main" val="1882914297"/>
                  </a:ext>
                </a:extLst>
              </a:tr>
            </a:tbl>
          </a:graphicData>
        </a:graphic>
      </p:graphicFrame>
      <p:sp>
        <p:nvSpPr>
          <p:cNvPr id="37" name="TextBox 36">
            <a:extLst>
              <a:ext uri="{FF2B5EF4-FFF2-40B4-BE49-F238E27FC236}">
                <a16:creationId xmlns:a16="http://schemas.microsoft.com/office/drawing/2014/main" id="{B4738698-536D-A998-6080-1B848599834A}"/>
              </a:ext>
            </a:extLst>
          </p:cNvPr>
          <p:cNvSpPr txBox="1"/>
          <p:nvPr/>
        </p:nvSpPr>
        <p:spPr>
          <a:xfrm>
            <a:off x="24946286" y="18098964"/>
            <a:ext cx="7550709" cy="2354491"/>
          </a:xfrm>
          <a:prstGeom prst="rect">
            <a:avLst/>
          </a:prstGeom>
          <a:noFill/>
        </p:spPr>
        <p:txBody>
          <a:bodyPr wrap="square" rtlCol="0">
            <a:spAutoFit/>
          </a:bodyPr>
          <a:lstStyle/>
          <a:p>
            <a:pPr algn="ctr"/>
            <a:r>
              <a:rPr lang="en-US" sz="1700" b="1" dirty="0">
                <a:solidFill>
                  <a:schemeClr val="tx2"/>
                </a:solidFill>
                <a:latin typeface="Times New Roman" panose="02020603050405020304" pitchFamily="18" charset="0"/>
                <a:cs typeface="Times New Roman" panose="02020603050405020304" pitchFamily="18" charset="0"/>
              </a:rPr>
              <a:t>Key</a:t>
            </a:r>
            <a:r>
              <a:rPr lang="zh-CN" altLang="en-US" sz="1700" b="1" dirty="0">
                <a:solidFill>
                  <a:schemeClr val="tx2"/>
                </a:solidFill>
                <a:latin typeface="Times New Roman" panose="02020603050405020304" pitchFamily="18" charset="0"/>
                <a:cs typeface="Times New Roman" panose="02020603050405020304" pitchFamily="18" charset="0"/>
              </a:rPr>
              <a:t> </a:t>
            </a:r>
            <a:r>
              <a:rPr lang="en-US" altLang="zh-CN" sz="1700" b="1" dirty="0">
                <a:solidFill>
                  <a:schemeClr val="tx2"/>
                </a:solidFill>
                <a:latin typeface="Times New Roman" panose="02020603050405020304" pitchFamily="18" charset="0"/>
                <a:cs typeface="Times New Roman" panose="02020603050405020304" pitchFamily="18" charset="0"/>
              </a:rPr>
              <a:t>References</a:t>
            </a:r>
          </a:p>
          <a:p>
            <a:pPr indent="-457200">
              <a:buFont typeface="Arial" panose="020B0604020202020204" pitchFamily="34" charset="0"/>
              <a:buChar char="•"/>
            </a:pPr>
            <a:r>
              <a:rPr lang="en-US" sz="1700" dirty="0">
                <a:solidFill>
                  <a:schemeClr val="tx2"/>
                </a:solidFill>
                <a:effectLst/>
                <a:latin typeface="Times New Roman" panose="02020603050405020304" pitchFamily="18" charset="0"/>
                <a:ea typeface="Times New Roman" panose="02020603050405020304" pitchFamily="18" charset="0"/>
              </a:rPr>
              <a:t>Flabbi, Luca, and Andrea Moro. “The Effect of Job Flexibility on Female Labor Market Outcomes: Estimates from a Search and Bargaining Model.”</a:t>
            </a:r>
            <a:r>
              <a:rPr lang="en-US" sz="1700" i="1" dirty="0">
                <a:solidFill>
                  <a:schemeClr val="tx2"/>
                </a:solidFill>
                <a:effectLst/>
                <a:latin typeface="Times New Roman" panose="02020603050405020304" pitchFamily="18" charset="0"/>
                <a:ea typeface="Times New Roman" panose="02020603050405020304" pitchFamily="18" charset="0"/>
              </a:rPr>
              <a:t> Journal of Econometrics</a:t>
            </a:r>
            <a:r>
              <a:rPr lang="en-US" sz="1700" dirty="0">
                <a:solidFill>
                  <a:schemeClr val="tx2"/>
                </a:solidFill>
                <a:effectLst/>
                <a:latin typeface="Times New Roman" panose="02020603050405020304" pitchFamily="18" charset="0"/>
                <a:ea typeface="Times New Roman" panose="02020603050405020304" pitchFamily="18" charset="0"/>
              </a:rPr>
              <a:t>, 2010. </a:t>
            </a:r>
          </a:p>
          <a:p>
            <a:pPr indent="-457200">
              <a:buFont typeface="Arial" panose="020B0604020202020204" pitchFamily="34" charset="0"/>
              <a:buChar char="•"/>
            </a:pPr>
            <a:r>
              <a:rPr lang="en-US" sz="1700" dirty="0">
                <a:solidFill>
                  <a:schemeClr val="tx2"/>
                </a:solidFill>
                <a:latin typeface="Times New Roman" panose="02020603050405020304" pitchFamily="18" charset="0"/>
              </a:rPr>
              <a:t>Goldin, Claudia. “The Quiet Revolution That Transformed Women’s Employment, Education, and Family.” American Economic Review, vol. 96, no. 2, May 2006, pp. 1–21. </a:t>
            </a:r>
          </a:p>
          <a:p>
            <a:endParaRPr lang="en-US" sz="25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8BDB117C-203A-2A4F-09CF-C06B968F14CB}"/>
              </a:ext>
            </a:extLst>
          </p:cNvPr>
          <p:cNvSpPr txBox="1"/>
          <p:nvPr/>
        </p:nvSpPr>
        <p:spPr>
          <a:xfrm>
            <a:off x="25295226" y="4334395"/>
            <a:ext cx="684431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Table 1: Results for Labor Wage Gap</a:t>
            </a:r>
          </a:p>
        </p:txBody>
      </p:sp>
      <p:sp>
        <p:nvSpPr>
          <p:cNvPr id="39" name="TextBox 38">
            <a:extLst>
              <a:ext uri="{FF2B5EF4-FFF2-40B4-BE49-F238E27FC236}">
                <a16:creationId xmlns:a16="http://schemas.microsoft.com/office/drawing/2014/main" id="{3FFD0EDD-130D-BCE6-EE8E-E57669CBBDB9}"/>
              </a:ext>
            </a:extLst>
          </p:cNvPr>
          <p:cNvSpPr txBox="1"/>
          <p:nvPr/>
        </p:nvSpPr>
        <p:spPr>
          <a:xfrm>
            <a:off x="25300525" y="9150765"/>
            <a:ext cx="684431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Table 2: Results for Executive Compensation Gap</a:t>
            </a:r>
          </a:p>
        </p:txBody>
      </p:sp>
      <p:sp>
        <p:nvSpPr>
          <p:cNvPr id="40" name="TextBox 39">
            <a:extLst>
              <a:ext uri="{FF2B5EF4-FFF2-40B4-BE49-F238E27FC236}">
                <a16:creationId xmlns:a16="http://schemas.microsoft.com/office/drawing/2014/main" id="{72D6B7D6-B2DD-AC69-24D2-058025893AD0}"/>
              </a:ext>
            </a:extLst>
          </p:cNvPr>
          <p:cNvSpPr txBox="1"/>
          <p:nvPr/>
        </p:nvSpPr>
        <p:spPr>
          <a:xfrm>
            <a:off x="25368405" y="12730448"/>
            <a:ext cx="684431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Table 3: Test Results for Instrumental Variable</a:t>
            </a:r>
          </a:p>
        </p:txBody>
      </p:sp>
      <p:pic>
        <p:nvPicPr>
          <p:cNvPr id="41" name="Picture 40">
            <a:extLst>
              <a:ext uri="{FF2B5EF4-FFF2-40B4-BE49-F238E27FC236}">
                <a16:creationId xmlns:a16="http://schemas.microsoft.com/office/drawing/2014/main" id="{B73C7E76-EB57-F356-3310-0919AC6A7834}"/>
              </a:ext>
            </a:extLst>
          </p:cNvPr>
          <p:cNvPicPr>
            <a:picLocks noChangeAspect="1"/>
          </p:cNvPicPr>
          <p:nvPr/>
        </p:nvPicPr>
        <p:blipFill>
          <a:blip r:embed="rId16"/>
          <a:stretch>
            <a:fillRect/>
          </a:stretch>
        </p:blipFill>
        <p:spPr>
          <a:xfrm>
            <a:off x="25042719" y="13121394"/>
            <a:ext cx="7429500" cy="1816100"/>
          </a:xfrm>
          <a:prstGeom prst="rect">
            <a:avLst/>
          </a:prstGeom>
        </p:spPr>
      </p:pic>
      <p:sp>
        <p:nvSpPr>
          <p:cNvPr id="43" name="TextBox 42">
            <a:extLst>
              <a:ext uri="{FF2B5EF4-FFF2-40B4-BE49-F238E27FC236}">
                <a16:creationId xmlns:a16="http://schemas.microsoft.com/office/drawing/2014/main" id="{AA0E0E97-5069-87E7-919D-4C534514B771}"/>
              </a:ext>
            </a:extLst>
          </p:cNvPr>
          <p:cNvSpPr txBox="1"/>
          <p:nvPr/>
        </p:nvSpPr>
        <p:spPr>
          <a:xfrm>
            <a:off x="25188770" y="11800336"/>
            <a:ext cx="7429499" cy="923330"/>
          </a:xfrm>
          <a:prstGeom prst="rect">
            <a:avLst/>
          </a:prstGeom>
          <a:noFill/>
        </p:spPr>
        <p:txBody>
          <a:bodyPr wrap="square">
            <a:spAutoFit/>
          </a:bodyPr>
          <a:lstStyle/>
          <a:p>
            <a:pPr indent="-457200">
              <a:buFont typeface="Arial" panose="020B0604020202020204" pitchFamily="34" charset="0"/>
              <a:buChar char="•"/>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positive sign on coefficient indicates either females earn more or males earn less, suggesting a smaller wage gap between genders.</a:t>
            </a:r>
          </a:p>
          <a:p>
            <a:pPr indent="-457200">
              <a:buFont typeface="Arial" panose="020B0604020202020204" pitchFamily="34" charset="0"/>
              <a:buChar char="•"/>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Robust standard errors in parentheses *** p&lt;0.01, ** p&lt;0.05, * p&lt;0.1.</a:t>
            </a:r>
            <a:r>
              <a:rPr lang="en-US" sz="1800" dirty="0">
                <a:solidFill>
                  <a:schemeClr val="tx2"/>
                </a:solidFill>
                <a:effectLst/>
                <a:latin typeface="Times New Roman" panose="02020603050405020304" pitchFamily="18" charset="0"/>
                <a:cs typeface="Times New Roman" panose="02020603050405020304" pitchFamily="18" charset="0"/>
              </a:rPr>
              <a:t> </a:t>
            </a:r>
            <a:endPar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1216</TotalTime>
  <Words>1426</Words>
  <Application>Microsoft Macintosh PowerPoint</Application>
  <PresentationFormat>Custom</PresentationFormat>
  <Paragraphs>153</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Segoe UI Symbol</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Peng, Flora</cp:lastModifiedBy>
  <cp:revision>76</cp:revision>
  <dcterms:created xsi:type="dcterms:W3CDTF">2012-02-03T19:11:35Z</dcterms:created>
  <dcterms:modified xsi:type="dcterms:W3CDTF">2024-04-22T10:20:28Z</dcterms:modified>
  <cp:category>Research poster templates</cp:category>
</cp:coreProperties>
</file>